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7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914400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49A8E3-A1DF-49A7-AFC0-2E481363563C}" type="datetimeFigureOut">
              <a:rPr lang="ko-KR" altLang="en-US" smtClean="0"/>
              <a:pPr/>
              <a:t>2012-09-18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170856-77B7-44B2-A173-7FA033608D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F8460-E12A-46C0-94A8-37C0DB227EB8}" type="datetimeFigureOut">
              <a:rPr lang="ko-KR" altLang="en-US" smtClean="0"/>
              <a:pPr/>
              <a:t>2012-09-18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99699-73E1-4648-91D7-165A92FCFE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99699-73E1-4648-91D7-165A92FCFE33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DD0C-64BC-44A9-8A9B-E35BAD7D40C4}" type="datetimeFigureOut">
              <a:rPr lang="ko-KR" altLang="en-US" smtClean="0"/>
              <a:pPr/>
              <a:t>2012-09-18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63F3-4BF5-403D-9D45-8712596C6F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DD0C-64BC-44A9-8A9B-E35BAD7D40C4}" type="datetimeFigureOut">
              <a:rPr lang="ko-KR" altLang="en-US" smtClean="0"/>
              <a:pPr/>
              <a:t>2012-09-18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63F3-4BF5-403D-9D45-8712596C6F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DD0C-64BC-44A9-8A9B-E35BAD7D40C4}" type="datetimeFigureOut">
              <a:rPr lang="ko-KR" altLang="en-US" smtClean="0"/>
              <a:pPr/>
              <a:t>2012-09-18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63F3-4BF5-403D-9D45-8712596C6F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DD0C-64BC-44A9-8A9B-E35BAD7D40C4}" type="datetimeFigureOut">
              <a:rPr lang="ko-KR" altLang="en-US" smtClean="0"/>
              <a:pPr/>
              <a:t>2012-09-18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63F3-4BF5-403D-9D45-8712596C6F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DD0C-64BC-44A9-8A9B-E35BAD7D40C4}" type="datetimeFigureOut">
              <a:rPr lang="ko-KR" altLang="en-US" smtClean="0"/>
              <a:pPr/>
              <a:t>2012-09-18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63F3-4BF5-403D-9D45-8712596C6F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DD0C-64BC-44A9-8A9B-E35BAD7D40C4}" type="datetimeFigureOut">
              <a:rPr lang="ko-KR" altLang="en-US" smtClean="0"/>
              <a:pPr/>
              <a:t>2012-09-18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63F3-4BF5-403D-9D45-8712596C6F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DD0C-64BC-44A9-8A9B-E35BAD7D40C4}" type="datetimeFigureOut">
              <a:rPr lang="ko-KR" altLang="en-US" smtClean="0"/>
              <a:pPr/>
              <a:t>2012-09-18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63F3-4BF5-403D-9D45-8712596C6F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DD0C-64BC-44A9-8A9B-E35BAD7D40C4}" type="datetimeFigureOut">
              <a:rPr lang="ko-KR" altLang="en-US" smtClean="0"/>
              <a:pPr/>
              <a:t>2012-09-18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63F3-4BF5-403D-9D45-8712596C6F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DD0C-64BC-44A9-8A9B-E35BAD7D40C4}" type="datetimeFigureOut">
              <a:rPr lang="ko-KR" altLang="en-US" smtClean="0"/>
              <a:pPr/>
              <a:t>2012-09-18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63F3-4BF5-403D-9D45-8712596C6F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DD0C-64BC-44A9-8A9B-E35BAD7D40C4}" type="datetimeFigureOut">
              <a:rPr lang="ko-KR" altLang="en-US" smtClean="0"/>
              <a:pPr/>
              <a:t>2012-09-18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63F3-4BF5-403D-9D45-8712596C6F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DD0C-64BC-44A9-8A9B-E35BAD7D40C4}" type="datetimeFigureOut">
              <a:rPr lang="ko-KR" altLang="en-US" smtClean="0"/>
              <a:pPr/>
              <a:t>2012-09-18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63F3-4BF5-403D-9D45-8712596C6F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0DD0C-64BC-44A9-8A9B-E35BAD7D40C4}" type="datetimeFigureOut">
              <a:rPr lang="ko-KR" altLang="en-US" smtClean="0"/>
              <a:pPr/>
              <a:t>2012-09-18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263F3-4BF5-403D-9D45-8712596C6F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4</a:t>
            </a:r>
            <a:r>
              <a:rPr lang="ko-KR" altLang="en-US" dirty="0" smtClean="0"/>
              <a:t>장 사회체제와 교육행정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영양교육과 </a:t>
            </a:r>
            <a:endParaRPr lang="en-US" altLang="ko-KR" dirty="0" smtClean="0"/>
          </a:p>
          <a:p>
            <a:r>
              <a:rPr lang="ko-KR" altLang="en-US" dirty="0" smtClean="0"/>
              <a:t>김주희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547664" y="332656"/>
            <a:ext cx="65641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2400" b="1" dirty="0"/>
              <a:t>제 </a:t>
            </a:r>
            <a:r>
              <a:rPr lang="en-US" altLang="ko-KR" sz="2400" b="1" dirty="0"/>
              <a:t>2 </a:t>
            </a:r>
            <a:r>
              <a:rPr lang="ko-KR" altLang="en-US" sz="2400" b="1" dirty="0"/>
              <a:t>절 </a:t>
            </a:r>
            <a:r>
              <a:rPr lang="en-US" altLang="ko-KR" sz="2400" b="1" dirty="0" err="1"/>
              <a:t>Getzels-Guba</a:t>
            </a:r>
            <a:r>
              <a:rPr lang="ko-KR" altLang="en-US" sz="2400" b="1" dirty="0"/>
              <a:t>의 사회체제 모형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251520" y="908720"/>
            <a:ext cx="856895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b="1" dirty="0"/>
              <a:t>1. </a:t>
            </a:r>
            <a:r>
              <a:rPr lang="ko-KR" altLang="en-US" b="1" dirty="0"/>
              <a:t>기본모형</a:t>
            </a:r>
          </a:p>
          <a:p>
            <a:r>
              <a:rPr lang="en-US" altLang="ko-KR" sz="1600" b="1" dirty="0" smtClean="0"/>
              <a:t>  ※ </a:t>
            </a:r>
            <a:r>
              <a:rPr lang="en-US" altLang="ko-KR" sz="1600" b="1" dirty="0" err="1" smtClean="0"/>
              <a:t>Getzels</a:t>
            </a:r>
            <a:r>
              <a:rPr lang="en-US" altLang="ko-KR" sz="1600" dirty="0" smtClean="0"/>
              <a:t> </a:t>
            </a:r>
            <a:r>
              <a:rPr lang="en-US" altLang="ko-KR" sz="1600" dirty="0"/>
              <a:t>- </a:t>
            </a:r>
            <a:r>
              <a:rPr lang="ko-KR" altLang="en-US" sz="1600" dirty="0"/>
              <a:t>행정을 사회과정</a:t>
            </a:r>
            <a:r>
              <a:rPr lang="en-US" altLang="ko-KR" sz="1600" dirty="0"/>
              <a:t>(social process)</a:t>
            </a:r>
            <a:r>
              <a:rPr lang="ko-KR" altLang="en-US" sz="1600" dirty="0"/>
              <a:t>으로 보고 인간의 행동은 사회체제에 </a:t>
            </a:r>
            <a:r>
              <a:rPr lang="ko-KR" altLang="en-US" sz="1600" dirty="0" smtClean="0"/>
              <a:t>있어서</a:t>
            </a:r>
            <a:endParaRPr lang="en-US" altLang="ko-KR" sz="1600" dirty="0" smtClean="0"/>
          </a:p>
          <a:p>
            <a:r>
              <a:rPr lang="en-US" altLang="ko-KR" sz="1600" dirty="0" smtClean="0"/>
              <a:t>                 </a:t>
            </a:r>
            <a:r>
              <a:rPr lang="ko-KR" altLang="en-US" sz="1600" dirty="0" smtClean="0"/>
              <a:t> </a:t>
            </a:r>
            <a:r>
              <a:rPr lang="ko-KR" altLang="en-US" sz="1600" dirty="0" err="1"/>
              <a:t>규범적차원과</a:t>
            </a:r>
            <a:r>
              <a:rPr lang="ko-KR" altLang="en-US" sz="1600" dirty="0"/>
              <a:t> </a:t>
            </a:r>
            <a:r>
              <a:rPr lang="ko-KR" altLang="en-US" sz="1600" dirty="0" smtClean="0"/>
              <a:t>인간적 </a:t>
            </a:r>
            <a:r>
              <a:rPr lang="ko-KR" altLang="en-US" sz="1600" dirty="0"/>
              <a:t>차원의 양 기능으로 인식되어야 한다고 봄</a:t>
            </a:r>
          </a:p>
          <a:p>
            <a:r>
              <a:rPr lang="en-US" altLang="ko-KR" sz="1600" dirty="0" smtClean="0"/>
              <a:t>                - </a:t>
            </a:r>
            <a:r>
              <a:rPr lang="ko-KR" altLang="en-US" sz="1600" dirty="0"/>
              <a:t>사회체제와 개인의 사회적 행동과의 관계를 분석</a:t>
            </a:r>
            <a:r>
              <a:rPr lang="en-US" altLang="ko-KR" sz="1600" dirty="0"/>
              <a:t>,</a:t>
            </a:r>
            <a:r>
              <a:rPr lang="ko-KR" altLang="en-US" sz="1600" dirty="0"/>
              <a:t>연구하기 위해 </a:t>
            </a:r>
            <a:r>
              <a:rPr lang="en-US" altLang="ko-KR" sz="1600" dirty="0" err="1"/>
              <a:t>Guba</a:t>
            </a:r>
            <a:r>
              <a:rPr lang="ko-KR" altLang="en-US" sz="1600" dirty="0"/>
              <a:t>와 </a:t>
            </a:r>
            <a:endParaRPr lang="en-US" altLang="ko-KR" sz="1600" dirty="0" smtClean="0"/>
          </a:p>
          <a:p>
            <a:r>
              <a:rPr lang="en-US" altLang="ko-KR" sz="1600" dirty="0" smtClean="0"/>
              <a:t>                  </a:t>
            </a:r>
            <a:r>
              <a:rPr lang="ko-KR" altLang="en-US" sz="1600" dirty="0" smtClean="0"/>
              <a:t>더불어 </a:t>
            </a:r>
            <a:r>
              <a:rPr lang="ko-KR" altLang="en-US" sz="1600" dirty="0"/>
              <a:t>사회과정 모형을 제시</a:t>
            </a:r>
          </a:p>
        </p:txBody>
      </p:sp>
      <p:grpSp>
        <p:nvGrpSpPr>
          <p:cNvPr id="42" name="그룹 41"/>
          <p:cNvGrpSpPr/>
          <p:nvPr/>
        </p:nvGrpSpPr>
        <p:grpSpPr>
          <a:xfrm>
            <a:off x="539552" y="2420888"/>
            <a:ext cx="8136904" cy="1584177"/>
            <a:chOff x="539552" y="2699295"/>
            <a:chExt cx="8136904" cy="1569559"/>
          </a:xfrm>
        </p:grpSpPr>
        <p:sp>
          <p:nvSpPr>
            <p:cNvPr id="5" name="직사각형 4"/>
            <p:cNvSpPr/>
            <p:nvPr/>
          </p:nvSpPr>
          <p:spPr>
            <a:xfrm>
              <a:off x="2195736" y="2708920"/>
              <a:ext cx="936104" cy="432048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3923928" y="2708920"/>
              <a:ext cx="936104" cy="432048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5724128" y="2699295"/>
              <a:ext cx="936104" cy="432048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2209994" y="3836806"/>
              <a:ext cx="936104" cy="432048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3938186" y="3836806"/>
              <a:ext cx="936104" cy="432048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5738386" y="3827181"/>
              <a:ext cx="936104" cy="432048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539552" y="3068960"/>
              <a:ext cx="936104" cy="864096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7740352" y="3068960"/>
              <a:ext cx="936104" cy="864096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4" name="직선 화살표 연결선 13"/>
            <p:cNvCxnSpPr/>
            <p:nvPr/>
          </p:nvCxnSpPr>
          <p:spPr>
            <a:xfrm flipV="1">
              <a:off x="1619672" y="2996952"/>
              <a:ext cx="504056" cy="36004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화살표 연결선 15"/>
            <p:cNvCxnSpPr/>
            <p:nvPr/>
          </p:nvCxnSpPr>
          <p:spPr>
            <a:xfrm>
              <a:off x="1619672" y="3645024"/>
              <a:ext cx="432048" cy="36004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화살표 연결선 17"/>
            <p:cNvCxnSpPr/>
            <p:nvPr/>
          </p:nvCxnSpPr>
          <p:spPr>
            <a:xfrm>
              <a:off x="3203848" y="2924944"/>
              <a:ext cx="648072" cy="0"/>
            </a:xfrm>
            <a:prstGeom prst="straightConnector1">
              <a:avLst/>
            </a:prstGeom>
            <a:ln w="1905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화살표 연결선 19"/>
            <p:cNvCxnSpPr/>
            <p:nvPr/>
          </p:nvCxnSpPr>
          <p:spPr>
            <a:xfrm>
              <a:off x="5004048" y="2924944"/>
              <a:ext cx="648072" cy="0"/>
            </a:xfrm>
            <a:prstGeom prst="straightConnector1">
              <a:avLst/>
            </a:prstGeom>
            <a:ln w="1905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화살표 연결선 20"/>
            <p:cNvCxnSpPr/>
            <p:nvPr/>
          </p:nvCxnSpPr>
          <p:spPr>
            <a:xfrm>
              <a:off x="5004048" y="4077072"/>
              <a:ext cx="648072" cy="0"/>
            </a:xfrm>
            <a:prstGeom prst="straightConnector1">
              <a:avLst/>
            </a:prstGeom>
            <a:ln w="1905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화살표 연결선 21"/>
            <p:cNvCxnSpPr/>
            <p:nvPr/>
          </p:nvCxnSpPr>
          <p:spPr>
            <a:xfrm>
              <a:off x="3203848" y="4077072"/>
              <a:ext cx="648072" cy="0"/>
            </a:xfrm>
            <a:prstGeom prst="straightConnector1">
              <a:avLst/>
            </a:prstGeom>
            <a:ln w="1905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직선 화살표 연결선 22"/>
            <p:cNvCxnSpPr/>
            <p:nvPr/>
          </p:nvCxnSpPr>
          <p:spPr>
            <a:xfrm flipV="1">
              <a:off x="6804248" y="3717032"/>
              <a:ext cx="792088" cy="360040"/>
            </a:xfrm>
            <a:prstGeom prst="straightConnector1">
              <a:avLst/>
            </a:prstGeom>
            <a:ln w="1905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화살표 연결선 25"/>
            <p:cNvCxnSpPr/>
            <p:nvPr/>
          </p:nvCxnSpPr>
          <p:spPr>
            <a:xfrm>
              <a:off x="6804248" y="2924944"/>
              <a:ext cx="792088" cy="504056"/>
            </a:xfrm>
            <a:prstGeom prst="straightConnector1">
              <a:avLst/>
            </a:prstGeom>
            <a:ln w="1905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직선 화살표 연결선 28"/>
            <p:cNvCxnSpPr/>
            <p:nvPr/>
          </p:nvCxnSpPr>
          <p:spPr>
            <a:xfrm>
              <a:off x="6156176" y="3212976"/>
              <a:ext cx="0" cy="504056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직선 화살표 연결선 30"/>
            <p:cNvCxnSpPr/>
            <p:nvPr/>
          </p:nvCxnSpPr>
          <p:spPr>
            <a:xfrm>
              <a:off x="4355976" y="3212976"/>
              <a:ext cx="0" cy="504056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화살표 연결선 31"/>
            <p:cNvCxnSpPr/>
            <p:nvPr/>
          </p:nvCxnSpPr>
          <p:spPr>
            <a:xfrm>
              <a:off x="2627784" y="3212976"/>
              <a:ext cx="0" cy="504056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659685" y="3212976"/>
              <a:ext cx="7200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dirty="0" smtClean="0"/>
                <a:t>사회체제</a:t>
              </a:r>
              <a:endParaRPr lang="ko-KR" alt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339752" y="2780928"/>
              <a:ext cx="648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400" dirty="0" smtClean="0"/>
                <a:t>제도</a:t>
              </a:r>
              <a:endParaRPr lang="ko-KR" altLang="en-US" sz="14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771800" y="3284984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/>
                <a:t>제도</a:t>
              </a:r>
              <a:endParaRPr lang="ko-KR" alt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067944" y="2780928"/>
              <a:ext cx="648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400" dirty="0" err="1" smtClean="0"/>
                <a:t>역활</a:t>
              </a:r>
              <a:endParaRPr lang="ko-KR" altLang="en-US" sz="1400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868144" y="2780928"/>
              <a:ext cx="648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400" dirty="0" smtClean="0"/>
                <a:t>기대</a:t>
              </a:r>
              <a:endParaRPr lang="ko-KR" altLang="en-US" sz="1400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724128" y="3861048"/>
              <a:ext cx="9361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400" smtClean="0"/>
                <a:t>욕구성향</a:t>
              </a:r>
              <a:endParaRPr lang="ko-KR" altLang="en-US" sz="1400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067944" y="3933056"/>
              <a:ext cx="648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400" dirty="0" smtClean="0"/>
                <a:t>성격</a:t>
              </a:r>
              <a:endParaRPr lang="ko-KR" altLang="en-US" sz="1400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339752" y="3933056"/>
              <a:ext cx="648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400" dirty="0" smtClean="0"/>
                <a:t>개인</a:t>
              </a:r>
              <a:endParaRPr lang="ko-KR" altLang="en-US" sz="1400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740352" y="3140968"/>
              <a:ext cx="9361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dirty="0" smtClean="0"/>
                <a:t>사회적 성향</a:t>
              </a:r>
              <a:endParaRPr lang="ko-KR" altLang="en-US" dirty="0"/>
            </a:p>
          </p:txBody>
        </p:sp>
      </p:grpSp>
      <p:sp>
        <p:nvSpPr>
          <p:cNvPr id="43" name="직사각형 42"/>
          <p:cNvSpPr/>
          <p:nvPr/>
        </p:nvSpPr>
        <p:spPr>
          <a:xfrm>
            <a:off x="251520" y="4221088"/>
            <a:ext cx="864096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dirty="0" smtClean="0"/>
              <a:t>1</a:t>
            </a:r>
            <a:r>
              <a:rPr lang="en-US" altLang="ko-KR" sz="1400" dirty="0"/>
              <a:t>. </a:t>
            </a:r>
            <a:r>
              <a:rPr lang="ko-KR" altLang="en-US" sz="1400" dirty="0"/>
              <a:t>첫째 차원은 체제의 목표를 충족할 특정 역할과 기대가 있는 조직</a:t>
            </a:r>
            <a:r>
              <a:rPr lang="en-US" altLang="ko-KR" sz="1400" dirty="0"/>
              <a:t>,</a:t>
            </a:r>
            <a:r>
              <a:rPr lang="ko-KR" altLang="en-US" sz="1400" dirty="0" smtClean="0"/>
              <a:t>제도</a:t>
            </a:r>
            <a:endParaRPr lang="ko-KR" altLang="en-US" sz="1400" dirty="0"/>
          </a:p>
          <a:p>
            <a:r>
              <a:rPr lang="en-US" altLang="ko-KR" sz="1400" dirty="0"/>
              <a:t>2. </a:t>
            </a:r>
            <a:r>
              <a:rPr lang="ko-KR" altLang="en-US" sz="1400" dirty="0"/>
              <a:t>둘째 차원은 체제에서 생활하는 특정 성격과 욕구성향을 가지고 있는 개인 </a:t>
            </a:r>
          </a:p>
          <a:p>
            <a:r>
              <a:rPr lang="en-US" altLang="ko-KR" sz="1400" dirty="0"/>
              <a:t>3. </a:t>
            </a:r>
            <a:r>
              <a:rPr lang="ko-KR" altLang="en-US" sz="1400" dirty="0"/>
              <a:t>사회적 행위는 규범적 또는</a:t>
            </a:r>
            <a:r>
              <a:rPr lang="ko-KR" altLang="en-US" sz="1400" b="1" dirty="0"/>
              <a:t> </a:t>
            </a:r>
            <a:r>
              <a:rPr lang="ko-KR" altLang="en-US" sz="1400" b="1" dirty="0">
                <a:solidFill>
                  <a:srgbClr val="00B050"/>
                </a:solidFill>
              </a:rPr>
              <a:t>조직적 차원을 형성하는 제도</a:t>
            </a:r>
            <a:r>
              <a:rPr lang="en-US" altLang="ko-KR" sz="1400" b="1" dirty="0">
                <a:solidFill>
                  <a:srgbClr val="00B050"/>
                </a:solidFill>
              </a:rPr>
              <a:t>,</a:t>
            </a:r>
            <a:r>
              <a:rPr lang="ko-KR" altLang="en-US" sz="1400" b="1" dirty="0">
                <a:solidFill>
                  <a:srgbClr val="00B050"/>
                </a:solidFill>
              </a:rPr>
              <a:t>역할</a:t>
            </a:r>
            <a:r>
              <a:rPr lang="en-US" altLang="ko-KR" sz="1400" b="1" dirty="0">
                <a:solidFill>
                  <a:srgbClr val="00B050"/>
                </a:solidFill>
              </a:rPr>
              <a:t>,</a:t>
            </a:r>
            <a:r>
              <a:rPr lang="ko-KR" altLang="en-US" sz="1400" b="1" dirty="0">
                <a:solidFill>
                  <a:srgbClr val="00B050"/>
                </a:solidFill>
              </a:rPr>
              <a:t>기대</a:t>
            </a:r>
            <a:r>
              <a:rPr lang="ko-KR" altLang="en-US" sz="1400" dirty="0"/>
              <a:t>라는 요소와 </a:t>
            </a:r>
            <a:r>
              <a:rPr lang="ko-KR" altLang="en-US" sz="1400" b="1" dirty="0">
                <a:solidFill>
                  <a:srgbClr val="00B050"/>
                </a:solidFill>
              </a:rPr>
              <a:t>인간적 차원을 형성하는 </a:t>
            </a:r>
            <a:r>
              <a:rPr lang="ko-KR" altLang="en-US" sz="1400" b="1" dirty="0" smtClean="0">
                <a:solidFill>
                  <a:srgbClr val="00B050"/>
                </a:solidFill>
              </a:rPr>
              <a:t>       </a:t>
            </a:r>
            <a:endParaRPr lang="en-US" altLang="ko-KR" sz="1400" b="1" dirty="0" smtClean="0">
              <a:solidFill>
                <a:srgbClr val="00B050"/>
              </a:solidFill>
            </a:endParaRPr>
          </a:p>
          <a:p>
            <a:r>
              <a:rPr lang="en-US" altLang="ko-KR" sz="1400" b="1" dirty="0" smtClean="0">
                <a:solidFill>
                  <a:srgbClr val="00B050"/>
                </a:solidFill>
              </a:rPr>
              <a:t>   </a:t>
            </a:r>
            <a:r>
              <a:rPr lang="ko-KR" altLang="en-US" sz="1400" b="1" dirty="0" smtClean="0">
                <a:solidFill>
                  <a:srgbClr val="00B050"/>
                </a:solidFill>
              </a:rPr>
              <a:t>개인</a:t>
            </a:r>
            <a:r>
              <a:rPr lang="en-US" altLang="ko-KR" sz="1400" b="1" dirty="0">
                <a:solidFill>
                  <a:srgbClr val="00B050"/>
                </a:solidFill>
              </a:rPr>
              <a:t>,</a:t>
            </a:r>
            <a:r>
              <a:rPr lang="ko-KR" altLang="en-US" sz="1400" b="1" dirty="0">
                <a:solidFill>
                  <a:srgbClr val="00B050"/>
                </a:solidFill>
              </a:rPr>
              <a:t>성격</a:t>
            </a:r>
            <a:r>
              <a:rPr lang="en-US" altLang="ko-KR" sz="1400" b="1" dirty="0">
                <a:solidFill>
                  <a:srgbClr val="00B050"/>
                </a:solidFill>
              </a:rPr>
              <a:t>,</a:t>
            </a:r>
            <a:r>
              <a:rPr lang="ko-KR" altLang="en-US" sz="1400" b="1" dirty="0">
                <a:solidFill>
                  <a:srgbClr val="00B050"/>
                </a:solidFill>
              </a:rPr>
              <a:t>욕구성향</a:t>
            </a:r>
            <a:r>
              <a:rPr lang="ko-KR" altLang="en-US" sz="1400" dirty="0"/>
              <a:t>이라는 요소간의 </a:t>
            </a:r>
            <a:r>
              <a:rPr lang="ko-KR" altLang="en-US" sz="1400" b="1" dirty="0"/>
              <a:t>상호작용의 결과</a:t>
            </a:r>
            <a:r>
              <a:rPr lang="ko-KR" altLang="en-US" sz="1400" dirty="0"/>
              <a:t>로 나타남</a:t>
            </a:r>
            <a:r>
              <a:rPr lang="en-US" altLang="ko-KR" sz="1400" dirty="0"/>
              <a:t>.</a:t>
            </a:r>
          </a:p>
          <a:p>
            <a:r>
              <a:rPr lang="ko-KR" altLang="en-US" sz="1400" dirty="0" smtClean="0"/>
              <a:t>☆ </a:t>
            </a:r>
            <a:r>
              <a:rPr lang="en-US" altLang="ko-KR" sz="1400" b="1" dirty="0" err="1" smtClean="0"/>
              <a:t>Getzels</a:t>
            </a:r>
            <a:r>
              <a:rPr lang="ko-KR" altLang="en-US" sz="1400" b="1" dirty="0" smtClean="0"/>
              <a:t>는 성격이란 </a:t>
            </a:r>
            <a:r>
              <a:rPr lang="ko-KR" altLang="en-US" sz="1400" dirty="0" smtClean="0"/>
              <a:t>개인의 욕구성향의 역동적 조직이며 욕구 성향은 대상에 대하여 어떤 태도로 </a:t>
            </a:r>
            <a:endParaRPr lang="en-US" altLang="ko-KR" sz="1400" dirty="0" smtClean="0"/>
          </a:p>
          <a:p>
            <a:r>
              <a:rPr lang="en-US" altLang="ko-KR" sz="1400" dirty="0" smtClean="0"/>
              <a:t>    </a:t>
            </a:r>
            <a:r>
              <a:rPr lang="ko-KR" altLang="en-US" sz="1400" dirty="0" smtClean="0"/>
              <a:t>행동하려 하고 이런 행동에서 어떤 결과를 기대하려는 개인의 경향성을 말함</a:t>
            </a:r>
            <a:r>
              <a:rPr lang="en-US" altLang="ko-KR" sz="1400" dirty="0" smtClean="0"/>
              <a:t>.</a:t>
            </a:r>
          </a:p>
          <a:p>
            <a:r>
              <a:rPr lang="ko-KR" altLang="en-US" sz="1400" dirty="0" smtClean="0"/>
              <a:t> </a:t>
            </a:r>
            <a:r>
              <a:rPr lang="ko-KR" altLang="en-US" sz="1400" b="1" dirty="0" smtClean="0">
                <a:solidFill>
                  <a:srgbClr val="C00000"/>
                </a:solidFill>
              </a:rPr>
              <a:t>예시</a:t>
            </a:r>
            <a:r>
              <a:rPr lang="en-US" altLang="ko-KR" sz="1400" b="1" dirty="0" smtClean="0">
                <a:solidFill>
                  <a:srgbClr val="C00000"/>
                </a:solidFill>
              </a:rPr>
              <a:t>) </a:t>
            </a:r>
            <a:r>
              <a:rPr lang="ko-KR" altLang="en-US" sz="1400" b="1" dirty="0">
                <a:solidFill>
                  <a:srgbClr val="C00000"/>
                </a:solidFill>
              </a:rPr>
              <a:t>복종에 대한 높은 욕구성향의 교사와 독립에 대한 높은 욕구성향의 교사는 각자 역할 수행이나 </a:t>
            </a:r>
            <a:endParaRPr lang="en-US" altLang="ko-KR" sz="1400" b="1" dirty="0" smtClean="0">
              <a:solidFill>
                <a:srgbClr val="C00000"/>
              </a:solidFill>
            </a:endParaRPr>
          </a:p>
          <a:p>
            <a:r>
              <a:rPr lang="en-US" altLang="ko-KR" sz="1400" b="1" dirty="0">
                <a:solidFill>
                  <a:srgbClr val="C00000"/>
                </a:solidFill>
              </a:rPr>
              <a:t> </a:t>
            </a:r>
            <a:r>
              <a:rPr lang="en-US" altLang="ko-KR" sz="1400" b="1" dirty="0" smtClean="0">
                <a:solidFill>
                  <a:srgbClr val="C00000"/>
                </a:solidFill>
              </a:rPr>
              <a:t>        </a:t>
            </a:r>
            <a:r>
              <a:rPr lang="ko-KR" altLang="en-US" sz="1400" b="1" dirty="0" smtClean="0">
                <a:solidFill>
                  <a:srgbClr val="C00000"/>
                </a:solidFill>
              </a:rPr>
              <a:t>교장과의 </a:t>
            </a:r>
            <a:r>
              <a:rPr lang="ko-KR" altLang="en-US" sz="1400" b="1" dirty="0">
                <a:solidFill>
                  <a:srgbClr val="C00000"/>
                </a:solidFill>
              </a:rPr>
              <a:t>대인관계가 다르리라는 것은 쉽게 이해할 수 있을 것임</a:t>
            </a:r>
            <a:r>
              <a:rPr lang="en-US" altLang="ko-KR" sz="1400" b="1" dirty="0">
                <a:solidFill>
                  <a:srgbClr val="C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683568" y="1052736"/>
            <a:ext cx="8136904" cy="2135998"/>
            <a:chOff x="539552" y="2132856"/>
            <a:chExt cx="8136904" cy="2135998"/>
          </a:xfrm>
        </p:grpSpPr>
        <p:sp>
          <p:nvSpPr>
            <p:cNvPr id="3" name="직사각형 2"/>
            <p:cNvSpPr/>
            <p:nvPr/>
          </p:nvSpPr>
          <p:spPr>
            <a:xfrm>
              <a:off x="2771800" y="2132856"/>
              <a:ext cx="2722220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1100" dirty="0"/>
                <a:t>그림 </a:t>
              </a:r>
              <a:r>
                <a:rPr lang="en-US" altLang="ko-KR" sz="1100" dirty="0"/>
                <a:t>4-7 </a:t>
              </a:r>
              <a:r>
                <a:rPr lang="en-US" altLang="ko-KR" sz="1100" dirty="0" err="1"/>
                <a:t>Getzels-Guba</a:t>
              </a:r>
              <a:r>
                <a:rPr lang="ko-KR" altLang="en-US" sz="1100" dirty="0"/>
                <a:t>의 사회체제 모형</a:t>
              </a:r>
            </a:p>
          </p:txBody>
        </p:sp>
        <p:sp>
          <p:nvSpPr>
            <p:cNvPr id="4" name="직사각형 3"/>
            <p:cNvSpPr/>
            <p:nvPr/>
          </p:nvSpPr>
          <p:spPr>
            <a:xfrm>
              <a:off x="2195736" y="2708920"/>
              <a:ext cx="936104" cy="432048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직사각형 4"/>
            <p:cNvSpPr/>
            <p:nvPr/>
          </p:nvSpPr>
          <p:spPr>
            <a:xfrm>
              <a:off x="3923928" y="2708920"/>
              <a:ext cx="936104" cy="432048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5724128" y="2699295"/>
              <a:ext cx="936104" cy="432048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2209994" y="3836806"/>
              <a:ext cx="936104" cy="432048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3938186" y="3836806"/>
              <a:ext cx="936104" cy="432048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5738386" y="3827181"/>
              <a:ext cx="936104" cy="432048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539552" y="3068960"/>
              <a:ext cx="936104" cy="864096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7740352" y="3068960"/>
              <a:ext cx="936104" cy="864096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2" name="직선 화살표 연결선 11"/>
            <p:cNvCxnSpPr/>
            <p:nvPr/>
          </p:nvCxnSpPr>
          <p:spPr>
            <a:xfrm flipV="1">
              <a:off x="1619672" y="2996952"/>
              <a:ext cx="504056" cy="36004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화살표 연결선 12"/>
            <p:cNvCxnSpPr/>
            <p:nvPr/>
          </p:nvCxnSpPr>
          <p:spPr>
            <a:xfrm>
              <a:off x="1619672" y="3645024"/>
              <a:ext cx="432048" cy="36004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화살표 연결선 13"/>
            <p:cNvCxnSpPr/>
            <p:nvPr/>
          </p:nvCxnSpPr>
          <p:spPr>
            <a:xfrm>
              <a:off x="3203848" y="2924944"/>
              <a:ext cx="648072" cy="0"/>
            </a:xfrm>
            <a:prstGeom prst="straightConnector1">
              <a:avLst/>
            </a:prstGeom>
            <a:ln w="1905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화살표 연결선 14"/>
            <p:cNvCxnSpPr/>
            <p:nvPr/>
          </p:nvCxnSpPr>
          <p:spPr>
            <a:xfrm>
              <a:off x="5004048" y="2924944"/>
              <a:ext cx="648072" cy="0"/>
            </a:xfrm>
            <a:prstGeom prst="straightConnector1">
              <a:avLst/>
            </a:prstGeom>
            <a:ln w="1905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화살표 연결선 15"/>
            <p:cNvCxnSpPr/>
            <p:nvPr/>
          </p:nvCxnSpPr>
          <p:spPr>
            <a:xfrm>
              <a:off x="5004048" y="4077072"/>
              <a:ext cx="648072" cy="0"/>
            </a:xfrm>
            <a:prstGeom prst="straightConnector1">
              <a:avLst/>
            </a:prstGeom>
            <a:ln w="1905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화살표 연결선 16"/>
            <p:cNvCxnSpPr/>
            <p:nvPr/>
          </p:nvCxnSpPr>
          <p:spPr>
            <a:xfrm>
              <a:off x="3203848" y="4077072"/>
              <a:ext cx="648072" cy="0"/>
            </a:xfrm>
            <a:prstGeom prst="straightConnector1">
              <a:avLst/>
            </a:prstGeom>
            <a:ln w="1905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화살표 연결선 17"/>
            <p:cNvCxnSpPr/>
            <p:nvPr/>
          </p:nvCxnSpPr>
          <p:spPr>
            <a:xfrm flipV="1">
              <a:off x="6804248" y="3717032"/>
              <a:ext cx="792088" cy="360040"/>
            </a:xfrm>
            <a:prstGeom prst="straightConnector1">
              <a:avLst/>
            </a:prstGeom>
            <a:ln w="1905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화살표 연결선 18"/>
            <p:cNvCxnSpPr/>
            <p:nvPr/>
          </p:nvCxnSpPr>
          <p:spPr>
            <a:xfrm>
              <a:off x="6804248" y="2924944"/>
              <a:ext cx="792088" cy="504056"/>
            </a:xfrm>
            <a:prstGeom prst="straightConnector1">
              <a:avLst/>
            </a:prstGeom>
            <a:ln w="1905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화살표 연결선 19"/>
            <p:cNvCxnSpPr/>
            <p:nvPr/>
          </p:nvCxnSpPr>
          <p:spPr>
            <a:xfrm>
              <a:off x="6156176" y="3212976"/>
              <a:ext cx="0" cy="504056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화살표 연결선 20"/>
            <p:cNvCxnSpPr/>
            <p:nvPr/>
          </p:nvCxnSpPr>
          <p:spPr>
            <a:xfrm>
              <a:off x="4355976" y="3212976"/>
              <a:ext cx="0" cy="504056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화살표 연결선 21"/>
            <p:cNvCxnSpPr/>
            <p:nvPr/>
          </p:nvCxnSpPr>
          <p:spPr>
            <a:xfrm>
              <a:off x="2627784" y="3212976"/>
              <a:ext cx="0" cy="504056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659685" y="3212976"/>
              <a:ext cx="7200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dirty="0" smtClean="0"/>
                <a:t>사회체제</a:t>
              </a:r>
              <a:endParaRPr lang="ko-KR" alt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339752" y="2780928"/>
              <a:ext cx="648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400" dirty="0" smtClean="0"/>
                <a:t>제도</a:t>
              </a:r>
              <a:endParaRPr lang="ko-KR" altLang="en-US" sz="14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771800" y="3284984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/>
                <a:t>제도</a:t>
              </a:r>
              <a:endParaRPr lang="ko-KR" altLang="en-US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067944" y="2780928"/>
              <a:ext cx="648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400" dirty="0" err="1" smtClean="0"/>
                <a:t>역활</a:t>
              </a:r>
              <a:endParaRPr lang="ko-KR" altLang="en-US" sz="14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868144" y="2780928"/>
              <a:ext cx="648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400" dirty="0" smtClean="0"/>
                <a:t>기대</a:t>
              </a:r>
              <a:endParaRPr lang="ko-KR" altLang="en-US" sz="14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724128" y="3861048"/>
              <a:ext cx="9361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400" smtClean="0"/>
                <a:t>욕구성향</a:t>
              </a:r>
              <a:endParaRPr lang="ko-KR" altLang="en-US" sz="14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067944" y="3933056"/>
              <a:ext cx="648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400" dirty="0" smtClean="0"/>
                <a:t>성격</a:t>
              </a:r>
              <a:endParaRPr lang="ko-KR" altLang="en-US" sz="14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339752" y="3933056"/>
              <a:ext cx="648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400" dirty="0" smtClean="0"/>
                <a:t>개인</a:t>
              </a:r>
              <a:endParaRPr lang="ko-KR" altLang="en-US" sz="14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740352" y="3140968"/>
              <a:ext cx="9361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dirty="0" smtClean="0"/>
                <a:t>사회적 성향</a:t>
              </a:r>
              <a:endParaRPr lang="ko-KR" altLang="en-US" dirty="0"/>
            </a:p>
          </p:txBody>
        </p:sp>
      </p:grpSp>
      <p:sp>
        <p:nvSpPr>
          <p:cNvPr id="32" name="직사각형 31"/>
          <p:cNvSpPr/>
          <p:nvPr/>
        </p:nvSpPr>
        <p:spPr>
          <a:xfrm>
            <a:off x="395536" y="3789040"/>
            <a:ext cx="835292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dirty="0"/>
              <a:t>4. </a:t>
            </a:r>
            <a:r>
              <a:rPr lang="ko-KR" altLang="en-US" sz="1400" dirty="0"/>
              <a:t>제도 </a:t>
            </a:r>
            <a:r>
              <a:rPr lang="en-US" altLang="ko-KR" sz="1400" dirty="0"/>
              <a:t>- </a:t>
            </a:r>
            <a:r>
              <a:rPr lang="ko-KR" altLang="en-US" sz="1400" dirty="0"/>
              <a:t>사회체제의 기능을 수행하기 위해 설립된 기관</a:t>
            </a:r>
          </a:p>
          <a:p>
            <a:r>
              <a:rPr lang="en-US" altLang="ko-KR" sz="1400" dirty="0"/>
              <a:t>5. </a:t>
            </a:r>
            <a:r>
              <a:rPr lang="ko-KR" altLang="en-US" sz="1400" dirty="0"/>
              <a:t>역할 </a:t>
            </a:r>
            <a:r>
              <a:rPr lang="en-US" altLang="ko-KR" sz="1400" dirty="0"/>
              <a:t>- </a:t>
            </a:r>
            <a:r>
              <a:rPr lang="ko-KR" altLang="en-US" sz="1400" dirty="0" err="1"/>
              <a:t>제도속에</a:t>
            </a:r>
            <a:r>
              <a:rPr lang="ko-KR" altLang="en-US" sz="1400" dirty="0"/>
              <a:t> 마련된 지위의 동적인 측면</a:t>
            </a:r>
          </a:p>
          <a:p>
            <a:r>
              <a:rPr lang="en-US" altLang="ko-KR" sz="1400" dirty="0"/>
              <a:t>6. </a:t>
            </a:r>
            <a:r>
              <a:rPr lang="ko-KR" altLang="en-US" sz="1400" dirty="0"/>
              <a:t>역할은 역할기대에 의해 규정</a:t>
            </a:r>
          </a:p>
          <a:p>
            <a:r>
              <a:rPr lang="en-US" altLang="ko-KR" sz="1400" dirty="0"/>
              <a:t>7. </a:t>
            </a:r>
            <a:r>
              <a:rPr lang="ko-KR" altLang="en-US" sz="1400" dirty="0"/>
              <a:t>역할기대는 역할 담당자에게 의무와 책임을 규정</a:t>
            </a:r>
            <a:r>
              <a:rPr lang="en-US" altLang="ko-KR" sz="1400" dirty="0"/>
              <a:t>. </a:t>
            </a:r>
            <a:r>
              <a:rPr lang="ko-KR" altLang="en-US" sz="1400" dirty="0"/>
              <a:t>역할은 그와 관련된 다른 역할과의 </a:t>
            </a:r>
            <a:endParaRPr lang="en-US" altLang="ko-KR" sz="1400" dirty="0" smtClean="0"/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 </a:t>
            </a:r>
            <a:r>
              <a:rPr lang="ko-KR" altLang="en-US" sz="1400" dirty="0" smtClean="0"/>
              <a:t>상보적 </a:t>
            </a:r>
            <a:r>
              <a:rPr lang="ko-KR" altLang="en-US" sz="1400" dirty="0"/>
              <a:t>관계에서 의미를 찾아볼 수 있다</a:t>
            </a:r>
            <a:r>
              <a:rPr lang="en-US" altLang="ko-KR" sz="1400" dirty="0"/>
              <a:t>.</a:t>
            </a:r>
          </a:p>
          <a:p>
            <a:r>
              <a:rPr lang="en-US" altLang="ko-KR" sz="1400" dirty="0"/>
              <a:t>8. </a:t>
            </a:r>
            <a:r>
              <a:rPr lang="ko-KR" altLang="en-US" sz="1400" dirty="0"/>
              <a:t>역할은 실제 개인이 담당하며 각 개인은 독자적인 성격과 욕구성향을 지니고 역할을 수행</a:t>
            </a:r>
            <a:r>
              <a:rPr lang="en-US" altLang="ko-KR" sz="1400" dirty="0"/>
              <a:t>.</a:t>
            </a:r>
          </a:p>
          <a:p>
            <a:endParaRPr lang="en-US" altLang="ko-KR" sz="1400" dirty="0" smtClean="0"/>
          </a:p>
          <a:p>
            <a:r>
              <a:rPr lang="en-US" altLang="ko-KR" sz="1600" b="1" dirty="0" smtClean="0"/>
              <a:t>※ </a:t>
            </a:r>
            <a:r>
              <a:rPr lang="ko-KR" altLang="en-US" sz="1600" b="1" dirty="0" smtClean="0"/>
              <a:t>즉</a:t>
            </a:r>
            <a:r>
              <a:rPr lang="en-US" altLang="ko-KR" sz="1600" b="1" dirty="0"/>
              <a:t>, </a:t>
            </a:r>
            <a:r>
              <a:rPr lang="ko-KR" altLang="en-US" sz="1600" b="1" dirty="0"/>
              <a:t>조직</a:t>
            </a:r>
            <a:r>
              <a:rPr lang="en-US" altLang="ko-KR" sz="1600" b="1" dirty="0"/>
              <a:t>(</a:t>
            </a:r>
            <a:r>
              <a:rPr lang="ko-KR" altLang="en-US" sz="1600" b="1" dirty="0"/>
              <a:t>규범</a:t>
            </a:r>
            <a:r>
              <a:rPr lang="en-US" altLang="ko-KR" sz="1600" b="1" dirty="0"/>
              <a:t>)</a:t>
            </a:r>
            <a:r>
              <a:rPr lang="ko-KR" altLang="en-US" sz="1600" b="1" dirty="0"/>
              <a:t>적 차원 </a:t>
            </a:r>
            <a:r>
              <a:rPr lang="en-US" altLang="ko-KR" sz="1600" b="1" dirty="0"/>
              <a:t>- </a:t>
            </a:r>
            <a:r>
              <a:rPr lang="ko-KR" altLang="en-US" sz="1600" b="1" dirty="0" err="1"/>
              <a:t>효과성</a:t>
            </a:r>
            <a:r>
              <a:rPr lang="en-US" altLang="ko-KR" sz="1600" b="1" dirty="0" smtClean="0"/>
              <a:t>, </a:t>
            </a:r>
            <a:r>
              <a:rPr lang="ko-KR" altLang="en-US" sz="1600" b="1" dirty="0" smtClean="0"/>
              <a:t>과업수행</a:t>
            </a:r>
            <a:r>
              <a:rPr lang="en-US" altLang="ko-KR" sz="1600" b="1" dirty="0"/>
              <a:t>, </a:t>
            </a:r>
            <a:r>
              <a:rPr lang="ko-KR" altLang="en-US" sz="1600" b="1" dirty="0"/>
              <a:t>목표달성</a:t>
            </a:r>
            <a:r>
              <a:rPr lang="en-US" altLang="ko-KR" sz="1600" b="1" dirty="0"/>
              <a:t>,</a:t>
            </a:r>
            <a:r>
              <a:rPr lang="ko-KR" altLang="en-US" sz="1600" b="1" dirty="0"/>
              <a:t>공식조직</a:t>
            </a:r>
            <a:r>
              <a:rPr lang="en-US" altLang="ko-KR" sz="1600" b="1" dirty="0"/>
              <a:t>, </a:t>
            </a:r>
            <a:r>
              <a:rPr lang="ko-KR" altLang="en-US" sz="1600" b="1" dirty="0" err="1" smtClean="0"/>
              <a:t>공적인간관계의</a:t>
            </a:r>
            <a:r>
              <a:rPr lang="ko-KR" altLang="en-US" sz="1600" b="1" dirty="0" smtClean="0"/>
              <a:t> </a:t>
            </a:r>
            <a:r>
              <a:rPr lang="ko-KR" altLang="en-US" sz="1600" b="1" dirty="0"/>
              <a:t>개념과 </a:t>
            </a:r>
            <a:endParaRPr lang="en-US" altLang="ko-KR" sz="1600" b="1" dirty="0" smtClean="0"/>
          </a:p>
          <a:p>
            <a:r>
              <a:rPr lang="en-US" altLang="ko-KR" sz="1600" b="1" dirty="0" smtClean="0"/>
              <a:t>                                  </a:t>
            </a:r>
            <a:r>
              <a:rPr lang="ko-KR" altLang="en-US" sz="1600" b="1" dirty="0" smtClean="0"/>
              <a:t>관계됨</a:t>
            </a:r>
            <a:r>
              <a:rPr lang="en-US" altLang="ko-KR" sz="1600" b="1" dirty="0"/>
              <a:t>.</a:t>
            </a:r>
          </a:p>
          <a:p>
            <a:r>
              <a:rPr lang="ko-KR" altLang="en-US" sz="1600" b="1" dirty="0" smtClean="0"/>
              <a:t>        개인</a:t>
            </a:r>
            <a:r>
              <a:rPr lang="en-US" altLang="ko-KR" sz="1600" b="1" dirty="0"/>
              <a:t>(</a:t>
            </a:r>
            <a:r>
              <a:rPr lang="ko-KR" altLang="en-US" sz="1600" b="1" dirty="0"/>
              <a:t>인간</a:t>
            </a:r>
            <a:r>
              <a:rPr lang="en-US" altLang="ko-KR" sz="1600" b="1" dirty="0"/>
              <a:t>)</a:t>
            </a:r>
            <a:r>
              <a:rPr lang="ko-KR" altLang="en-US" sz="1600" b="1" dirty="0"/>
              <a:t>적 차원 </a:t>
            </a:r>
            <a:r>
              <a:rPr lang="en-US" altLang="ko-KR" sz="1600" b="1" dirty="0" smtClean="0"/>
              <a:t>– </a:t>
            </a:r>
            <a:r>
              <a:rPr lang="ko-KR" altLang="en-US" sz="1600" b="1" dirty="0" smtClean="0"/>
              <a:t>능률</a:t>
            </a:r>
            <a:r>
              <a:rPr lang="en-US" altLang="ko-KR" sz="1600" b="1" dirty="0" smtClean="0"/>
              <a:t>, </a:t>
            </a:r>
            <a:r>
              <a:rPr lang="ko-KR" altLang="en-US" sz="1600" b="1" dirty="0" smtClean="0"/>
              <a:t>자아실현</a:t>
            </a:r>
            <a:r>
              <a:rPr lang="en-US" altLang="ko-KR" sz="1600" b="1" dirty="0" smtClean="0"/>
              <a:t>, </a:t>
            </a:r>
            <a:r>
              <a:rPr lang="ko-KR" altLang="en-US" sz="1600" b="1" dirty="0" smtClean="0"/>
              <a:t>욕구충족</a:t>
            </a:r>
            <a:r>
              <a:rPr lang="en-US" altLang="ko-KR" sz="1600" b="1" dirty="0" smtClean="0"/>
              <a:t>, </a:t>
            </a:r>
            <a:r>
              <a:rPr lang="ko-KR" altLang="en-US" sz="1600" b="1" dirty="0" smtClean="0"/>
              <a:t>비공식조직</a:t>
            </a:r>
            <a:r>
              <a:rPr lang="en-US" altLang="ko-KR" sz="1600" b="1" dirty="0" smtClean="0"/>
              <a:t>, </a:t>
            </a:r>
            <a:r>
              <a:rPr lang="ko-KR" altLang="en-US" sz="1600" b="1" dirty="0" err="1" smtClean="0"/>
              <a:t>사적인간관계의</a:t>
            </a:r>
            <a:r>
              <a:rPr lang="ko-KR" altLang="en-US" sz="1600" b="1" dirty="0" smtClean="0"/>
              <a:t> </a:t>
            </a:r>
            <a:r>
              <a:rPr lang="ko-KR" altLang="en-US" sz="1600" b="1" dirty="0"/>
              <a:t>개념과 </a:t>
            </a:r>
            <a:endParaRPr lang="en-US" altLang="ko-KR" sz="1600" b="1" dirty="0" smtClean="0"/>
          </a:p>
          <a:p>
            <a:r>
              <a:rPr lang="en-US" altLang="ko-KR" sz="1600" b="1" dirty="0" smtClean="0"/>
              <a:t>                                  </a:t>
            </a:r>
            <a:r>
              <a:rPr lang="ko-KR" altLang="en-US" sz="1600" b="1" dirty="0" smtClean="0"/>
              <a:t>관계되는 </a:t>
            </a:r>
            <a:r>
              <a:rPr lang="ko-KR" altLang="en-US" sz="1600" b="1" dirty="0"/>
              <a:t>차원임</a:t>
            </a:r>
            <a:r>
              <a:rPr lang="en-US" altLang="ko-KR" sz="1600" b="1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51520" y="476672"/>
            <a:ext cx="842493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b="1" dirty="0"/>
              <a:t>2. </a:t>
            </a:r>
            <a:r>
              <a:rPr lang="ko-KR" altLang="en-US" b="1" dirty="0"/>
              <a:t>확대모형</a:t>
            </a:r>
          </a:p>
          <a:p>
            <a:pPr>
              <a:lnSpc>
                <a:spcPct val="150000"/>
              </a:lnSpc>
            </a:pPr>
            <a:r>
              <a:rPr lang="ko-KR" altLang="en-US" sz="1400" dirty="0" smtClean="0"/>
              <a:t>    </a:t>
            </a:r>
            <a:r>
              <a:rPr lang="ko-KR" altLang="en-US" sz="1600" dirty="0" smtClean="0"/>
              <a:t>조직으로서나 </a:t>
            </a:r>
            <a:r>
              <a:rPr lang="ko-KR" altLang="en-US" sz="1600" dirty="0"/>
              <a:t>개인으로서나 만족을 </a:t>
            </a:r>
            <a:r>
              <a:rPr lang="ko-KR" altLang="en-US" sz="1600" dirty="0" smtClean="0"/>
              <a:t>얻을 때</a:t>
            </a:r>
            <a:r>
              <a:rPr lang="en-US" altLang="ko-KR" sz="1600" dirty="0" smtClean="0"/>
              <a:t> </a:t>
            </a:r>
            <a:r>
              <a:rPr lang="ko-KR" altLang="en-US" sz="1600" dirty="0"/>
              <a:t>원만한 목표지향행위로서의 조직행위가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 </a:t>
            </a:r>
            <a:r>
              <a:rPr lang="ko-KR" altLang="en-US" sz="1600" dirty="0" err="1" smtClean="0"/>
              <a:t>이루워</a:t>
            </a:r>
            <a:r>
              <a:rPr lang="ko-KR" altLang="en-US" sz="1600" dirty="0" smtClean="0"/>
              <a:t> 지나 확대모형은 </a:t>
            </a:r>
            <a:r>
              <a:rPr lang="ko-KR" altLang="en-US" sz="1600" dirty="0"/>
              <a:t>조직을 환경과의 상호관련성을 고려하지 않은 폐쇄체제로 </a:t>
            </a:r>
            <a:r>
              <a:rPr lang="ko-KR" altLang="en-US" sz="1600" dirty="0" smtClean="0"/>
              <a:t>한정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 </a:t>
            </a:r>
            <a:r>
              <a:rPr lang="ko-KR" altLang="en-US" sz="1600" dirty="0" smtClean="0"/>
              <a:t>하였다는 </a:t>
            </a:r>
            <a:r>
              <a:rPr lang="ko-KR" altLang="en-US" sz="1600" dirty="0"/>
              <a:t>비판을 받음</a:t>
            </a:r>
            <a:r>
              <a:rPr lang="en-US" altLang="ko-KR" sz="16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  </a:t>
            </a:r>
            <a:r>
              <a:rPr lang="en-US" altLang="ko-KR" sz="1600" dirty="0" err="1" smtClean="0"/>
              <a:t>Getzels-Guba</a:t>
            </a:r>
            <a:r>
              <a:rPr lang="ko-KR" altLang="en-US" sz="1600" dirty="0"/>
              <a:t>모형의 </a:t>
            </a:r>
            <a:r>
              <a:rPr lang="ko-KR" altLang="en-US" sz="1600" dirty="0" err="1"/>
              <a:t>제한점을</a:t>
            </a:r>
            <a:r>
              <a:rPr lang="ko-KR" altLang="en-US" sz="1600" dirty="0"/>
              <a:t> </a:t>
            </a:r>
            <a:r>
              <a:rPr lang="en-US" altLang="ko-KR" sz="1600" dirty="0" err="1"/>
              <a:t>Getzels</a:t>
            </a:r>
            <a:r>
              <a:rPr lang="ko-KR" altLang="en-US" sz="1600" dirty="0"/>
              <a:t>는 </a:t>
            </a:r>
            <a:r>
              <a:rPr lang="en-US" altLang="ko-KR" sz="1600" dirty="0" err="1"/>
              <a:t>Thelen</a:t>
            </a:r>
            <a:r>
              <a:rPr lang="en-US" altLang="ko-KR" sz="1600" dirty="0"/>
              <a:t> </a:t>
            </a:r>
            <a:r>
              <a:rPr lang="ko-KR" altLang="en-US" sz="1600" dirty="0"/>
              <a:t>과 더불어 몇 개의 차원을 첨가하여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 </a:t>
            </a:r>
            <a:r>
              <a:rPr lang="ko-KR" altLang="en-US" sz="1600" dirty="0" smtClean="0"/>
              <a:t>모형을 확대함</a:t>
            </a:r>
            <a:r>
              <a:rPr lang="en-US" altLang="ko-KR" sz="1600" dirty="0"/>
              <a:t>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852936"/>
            <a:ext cx="7920880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23528" y="404664"/>
            <a:ext cx="8424936" cy="58862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b="1" dirty="0"/>
              <a:t>3. </a:t>
            </a:r>
            <a:r>
              <a:rPr lang="ko-KR" altLang="en-US" b="1" dirty="0"/>
              <a:t>최근 모형 </a:t>
            </a:r>
            <a:r>
              <a:rPr lang="en-US" altLang="ko-KR" b="1" dirty="0"/>
              <a:t>: </a:t>
            </a:r>
            <a:r>
              <a:rPr lang="ko-KR" altLang="en-US" b="1" dirty="0"/>
              <a:t>공동체 차원</a:t>
            </a:r>
          </a:p>
          <a:p>
            <a:pPr>
              <a:lnSpc>
                <a:spcPct val="150000"/>
              </a:lnSpc>
            </a:pP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err="1" smtClean="0"/>
              <a:t>Getzels</a:t>
            </a:r>
            <a:r>
              <a:rPr lang="ko-KR" altLang="en-US" sz="1600" dirty="0"/>
              <a:t>는 </a:t>
            </a:r>
            <a:r>
              <a:rPr lang="en-US" altLang="ko-KR" sz="1600" dirty="0"/>
              <a:t>1970</a:t>
            </a:r>
            <a:r>
              <a:rPr lang="ko-KR" altLang="en-US" sz="1600" dirty="0"/>
              <a:t>년대 후기에 그의 사회체제 모형을 더욱 확대하여 공동체차원을 포함시킴</a:t>
            </a:r>
            <a:r>
              <a:rPr lang="en-US" altLang="ko-KR" sz="16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600" dirty="0"/>
              <a:t>- </a:t>
            </a:r>
            <a:r>
              <a:rPr lang="ko-KR" altLang="en-US" sz="1600" dirty="0"/>
              <a:t>학교의 문화적 환경을 </a:t>
            </a:r>
            <a:r>
              <a:rPr lang="ko-KR" altLang="en-US" sz="1600" dirty="0" smtClean="0"/>
              <a:t>더욱 강조</a:t>
            </a:r>
            <a:r>
              <a:rPr lang="en-US" altLang="ko-KR" sz="1600" dirty="0"/>
              <a:t>, </a:t>
            </a:r>
            <a:r>
              <a:rPr lang="ko-KR" altLang="en-US" sz="1600" dirty="0"/>
              <a:t>개방체제로서의 유용성을 확대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ko-KR" altLang="en-US" sz="1600" dirty="0" smtClean="0"/>
              <a:t> 공동체 </a:t>
            </a:r>
            <a:r>
              <a:rPr lang="en-US" altLang="ko-KR" sz="1600" dirty="0"/>
              <a:t>: </a:t>
            </a:r>
            <a:r>
              <a:rPr lang="ko-KR" altLang="en-US" sz="1600" dirty="0"/>
              <a:t>공통적인 인지적</a:t>
            </a:r>
            <a:r>
              <a:rPr lang="en-US" altLang="ko-KR" sz="1600" dirty="0"/>
              <a:t>, </a:t>
            </a:r>
            <a:r>
              <a:rPr lang="ko-KR" altLang="en-US" sz="1600" dirty="0"/>
              <a:t>정의적 규범과 가치관과 사회적 관계의 유형을 통해 </a:t>
            </a:r>
            <a:r>
              <a:rPr lang="ko-KR" altLang="en-US" sz="1600" dirty="0" smtClean="0"/>
              <a:t>집단적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</a:t>
            </a:r>
            <a:r>
              <a:rPr lang="ko-KR" altLang="en-US" sz="1600" dirty="0" smtClean="0"/>
              <a:t> </a:t>
            </a:r>
            <a:r>
              <a:rPr lang="ko-KR" altLang="en-US" sz="1600" dirty="0"/>
              <a:t>정체성을 </a:t>
            </a:r>
            <a:r>
              <a:rPr lang="ko-KR" altLang="en-US" sz="1600" dirty="0" smtClean="0"/>
              <a:t>의식하는 </a:t>
            </a:r>
            <a:r>
              <a:rPr lang="ko-KR" altLang="en-US" sz="1600" dirty="0"/>
              <a:t>사람들의 집단</a:t>
            </a:r>
          </a:p>
          <a:p>
            <a:endParaRPr lang="en-US" altLang="ko-KR" dirty="0" smtClean="0"/>
          </a:p>
          <a:p>
            <a:r>
              <a:rPr lang="ko-KR" altLang="en-US" b="1" dirty="0" smtClean="0"/>
              <a:t>공동체의 </a:t>
            </a:r>
            <a:r>
              <a:rPr lang="ko-KR" altLang="en-US" b="1" dirty="0"/>
              <a:t>분류</a:t>
            </a:r>
          </a:p>
          <a:p>
            <a:pPr>
              <a:lnSpc>
                <a:spcPct val="150000"/>
              </a:lnSpc>
            </a:pPr>
            <a:r>
              <a:rPr lang="en-US" altLang="ko-KR" sz="1500" dirty="0" smtClean="0"/>
              <a:t> 1</a:t>
            </a:r>
            <a:r>
              <a:rPr lang="en-US" altLang="ko-KR" sz="1500" dirty="0"/>
              <a:t>) </a:t>
            </a:r>
            <a:r>
              <a:rPr lang="ko-KR" altLang="en-US" sz="1500" dirty="0" smtClean="0"/>
              <a:t>지역공동체 </a:t>
            </a:r>
            <a:r>
              <a:rPr lang="en-US" altLang="ko-KR" sz="1500" dirty="0" smtClean="0"/>
              <a:t>- </a:t>
            </a:r>
            <a:r>
              <a:rPr lang="ko-KR" altLang="en-US" sz="1500" dirty="0" smtClean="0"/>
              <a:t>특정이웃이나 </a:t>
            </a:r>
            <a:r>
              <a:rPr lang="ko-KR" altLang="en-US" sz="1500" dirty="0"/>
              <a:t>지역으로 성립</a:t>
            </a:r>
          </a:p>
          <a:p>
            <a:pPr>
              <a:lnSpc>
                <a:spcPct val="150000"/>
              </a:lnSpc>
            </a:pPr>
            <a:r>
              <a:rPr lang="en-US" altLang="ko-KR" sz="1500" dirty="0" smtClean="0"/>
              <a:t> 2</a:t>
            </a:r>
            <a:r>
              <a:rPr lang="en-US" altLang="ko-KR" sz="1500" dirty="0"/>
              <a:t>) </a:t>
            </a:r>
            <a:r>
              <a:rPr lang="ko-KR" altLang="en-US" sz="1500" dirty="0" smtClean="0"/>
              <a:t>행동공동체 </a:t>
            </a:r>
            <a:r>
              <a:rPr lang="en-US" altLang="ko-KR" sz="1500" dirty="0" smtClean="0"/>
              <a:t>- </a:t>
            </a:r>
            <a:r>
              <a:rPr lang="ko-KR" altLang="en-US" sz="1500" dirty="0" smtClean="0"/>
              <a:t>한 </a:t>
            </a:r>
            <a:r>
              <a:rPr lang="ko-KR" altLang="en-US" sz="1500" dirty="0"/>
              <a:t>국가나 도시 또는 학구처럼 정치적으로 결정된 동질성으로 성립</a:t>
            </a:r>
          </a:p>
          <a:p>
            <a:pPr>
              <a:lnSpc>
                <a:spcPct val="150000"/>
              </a:lnSpc>
            </a:pPr>
            <a:r>
              <a:rPr lang="en-US" altLang="ko-KR" sz="1500" dirty="0" smtClean="0"/>
              <a:t> 3</a:t>
            </a:r>
            <a:r>
              <a:rPr lang="en-US" altLang="ko-KR" sz="1500" dirty="0"/>
              <a:t>) </a:t>
            </a:r>
            <a:r>
              <a:rPr lang="ko-KR" altLang="en-US" sz="1500" dirty="0" smtClean="0"/>
              <a:t>사회공동체 </a:t>
            </a:r>
            <a:r>
              <a:rPr lang="en-US" altLang="ko-KR" sz="1500" dirty="0" smtClean="0"/>
              <a:t>- </a:t>
            </a:r>
            <a:r>
              <a:rPr lang="ko-KR" altLang="en-US" sz="1500" dirty="0" smtClean="0"/>
              <a:t>지역이나 </a:t>
            </a:r>
            <a:r>
              <a:rPr lang="ko-KR" altLang="en-US" sz="1500" dirty="0"/>
              <a:t>행정적 경계선에 의해 </a:t>
            </a:r>
            <a:r>
              <a:rPr lang="ko-KR" altLang="en-US" sz="1500" dirty="0" smtClean="0"/>
              <a:t>구애 받지 </a:t>
            </a:r>
            <a:r>
              <a:rPr lang="ko-KR" altLang="en-US" sz="1500" dirty="0"/>
              <a:t>않는 친구나 특정한 대인관계의 </a:t>
            </a:r>
            <a:endParaRPr lang="en-US" altLang="ko-KR" sz="1500" dirty="0" smtClean="0"/>
          </a:p>
          <a:p>
            <a:pPr>
              <a:lnSpc>
                <a:spcPct val="150000"/>
              </a:lnSpc>
            </a:pPr>
            <a:r>
              <a:rPr lang="en-US" altLang="ko-KR" sz="1500" dirty="0"/>
              <a:t> </a:t>
            </a:r>
            <a:r>
              <a:rPr lang="en-US" altLang="ko-KR" sz="1500" dirty="0" smtClean="0"/>
              <a:t>                     </a:t>
            </a:r>
            <a:r>
              <a:rPr lang="ko-KR" altLang="en-US" sz="1500" dirty="0" smtClean="0"/>
              <a:t>집합으로 </a:t>
            </a:r>
            <a:r>
              <a:rPr lang="ko-KR" altLang="en-US" sz="1500" dirty="0"/>
              <a:t>성립</a:t>
            </a:r>
          </a:p>
          <a:p>
            <a:pPr>
              <a:lnSpc>
                <a:spcPct val="150000"/>
              </a:lnSpc>
            </a:pPr>
            <a:r>
              <a:rPr lang="en-US" altLang="ko-KR" sz="1500" dirty="0" smtClean="0"/>
              <a:t> 4</a:t>
            </a:r>
            <a:r>
              <a:rPr lang="en-US" altLang="ko-KR" sz="1500" dirty="0"/>
              <a:t>) </a:t>
            </a:r>
            <a:r>
              <a:rPr lang="ko-KR" altLang="en-US" sz="1500" dirty="0" smtClean="0"/>
              <a:t>도구적공동체 </a:t>
            </a:r>
            <a:r>
              <a:rPr lang="en-US" altLang="ko-KR" sz="1500" dirty="0" smtClean="0"/>
              <a:t>- </a:t>
            </a:r>
            <a:r>
              <a:rPr lang="ko-KR" altLang="en-US" sz="1500" dirty="0" smtClean="0"/>
              <a:t>공동의 </a:t>
            </a:r>
            <a:r>
              <a:rPr lang="ko-KR" altLang="en-US" sz="1500" dirty="0"/>
              <a:t>목적으로 모인 사람들과의 직접적 </a:t>
            </a:r>
            <a:r>
              <a:rPr lang="ko-KR" altLang="en-US" sz="1500" dirty="0" smtClean="0"/>
              <a:t> 또는 </a:t>
            </a:r>
            <a:r>
              <a:rPr lang="ko-KR" altLang="en-US" sz="1500" dirty="0"/>
              <a:t>간접적 활동이나 관계를 </a:t>
            </a:r>
            <a:endParaRPr lang="en-US" altLang="ko-KR" sz="1500" dirty="0" smtClean="0"/>
          </a:p>
          <a:p>
            <a:pPr>
              <a:lnSpc>
                <a:spcPct val="150000"/>
              </a:lnSpc>
            </a:pPr>
            <a:r>
              <a:rPr lang="en-US" altLang="ko-KR" sz="1500" dirty="0" smtClean="0"/>
              <a:t>                         </a:t>
            </a:r>
            <a:r>
              <a:rPr lang="ko-KR" altLang="en-US" sz="1500" dirty="0" smtClean="0"/>
              <a:t>통해 </a:t>
            </a:r>
            <a:r>
              <a:rPr lang="ko-KR" altLang="en-US" sz="1500" dirty="0"/>
              <a:t>성립</a:t>
            </a:r>
          </a:p>
          <a:p>
            <a:pPr>
              <a:lnSpc>
                <a:spcPct val="150000"/>
              </a:lnSpc>
            </a:pPr>
            <a:r>
              <a:rPr lang="en-US" altLang="ko-KR" sz="1500" dirty="0" smtClean="0"/>
              <a:t> 5</a:t>
            </a:r>
            <a:r>
              <a:rPr lang="en-US" altLang="ko-KR" sz="1500" dirty="0"/>
              <a:t>) </a:t>
            </a:r>
            <a:r>
              <a:rPr lang="ko-KR" altLang="en-US" sz="1500" dirty="0" smtClean="0"/>
              <a:t>인종공동체 </a:t>
            </a:r>
            <a:r>
              <a:rPr lang="en-US" altLang="ko-KR" sz="1500" dirty="0" smtClean="0"/>
              <a:t>- </a:t>
            </a:r>
            <a:r>
              <a:rPr lang="ko-KR" altLang="en-US" sz="1500" dirty="0" smtClean="0"/>
              <a:t>특정의 </a:t>
            </a:r>
            <a:r>
              <a:rPr lang="ko-KR" altLang="en-US" sz="1500" dirty="0"/>
              <a:t>민족이나 인종 또는 사회경제적 집단으로 구성</a:t>
            </a:r>
          </a:p>
          <a:p>
            <a:pPr>
              <a:lnSpc>
                <a:spcPct val="150000"/>
              </a:lnSpc>
            </a:pPr>
            <a:r>
              <a:rPr lang="en-US" altLang="ko-KR" sz="1500" dirty="0" smtClean="0"/>
              <a:t> 6</a:t>
            </a:r>
            <a:r>
              <a:rPr lang="en-US" altLang="ko-KR" sz="1500" dirty="0"/>
              <a:t>) </a:t>
            </a:r>
            <a:r>
              <a:rPr lang="ko-KR" altLang="en-US" sz="1500" dirty="0" smtClean="0"/>
              <a:t>이념적공동체 </a:t>
            </a:r>
            <a:r>
              <a:rPr lang="en-US" altLang="ko-KR" sz="1500" dirty="0" smtClean="0"/>
              <a:t>- </a:t>
            </a:r>
            <a:r>
              <a:rPr lang="ko-KR" altLang="en-US" sz="1500" dirty="0" smtClean="0"/>
              <a:t>지역적</a:t>
            </a:r>
            <a:r>
              <a:rPr lang="en-US" altLang="ko-KR" sz="1500" dirty="0"/>
              <a:t>, </a:t>
            </a:r>
            <a:r>
              <a:rPr lang="ko-KR" altLang="en-US" sz="1500" dirty="0"/>
              <a:t>행정적</a:t>
            </a:r>
            <a:r>
              <a:rPr lang="en-US" altLang="ko-KR" sz="1500" dirty="0"/>
              <a:t>, </a:t>
            </a:r>
            <a:r>
              <a:rPr lang="ko-KR" altLang="en-US" sz="1500" dirty="0"/>
              <a:t>도구적 및 인종적 공동체를 넘어 특수한 역사적</a:t>
            </a:r>
            <a:r>
              <a:rPr lang="en-US" altLang="ko-KR" sz="1500" dirty="0"/>
              <a:t>, </a:t>
            </a:r>
            <a:r>
              <a:rPr lang="ko-KR" altLang="en-US" sz="1500" dirty="0"/>
              <a:t>개념적</a:t>
            </a:r>
            <a:r>
              <a:rPr lang="en-US" altLang="ko-KR" sz="1500" dirty="0"/>
              <a:t>, </a:t>
            </a:r>
            <a:endParaRPr lang="en-US" altLang="ko-KR" sz="1500" dirty="0" smtClean="0"/>
          </a:p>
          <a:p>
            <a:pPr>
              <a:lnSpc>
                <a:spcPct val="150000"/>
              </a:lnSpc>
            </a:pPr>
            <a:r>
              <a:rPr lang="en-US" altLang="ko-KR" sz="1500" dirty="0"/>
              <a:t> </a:t>
            </a:r>
            <a:r>
              <a:rPr lang="en-US" altLang="ko-KR" sz="1500" dirty="0" smtClean="0"/>
              <a:t>                       </a:t>
            </a:r>
            <a:r>
              <a:rPr lang="ko-KR" altLang="en-US" sz="1500" dirty="0" smtClean="0"/>
              <a:t>또는 </a:t>
            </a:r>
            <a:r>
              <a:rPr lang="ko-KR" altLang="en-US" sz="1500" dirty="0"/>
              <a:t>사회정치적 공동체로 </a:t>
            </a:r>
            <a:r>
              <a:rPr lang="ko-KR" altLang="en-US" sz="1500" dirty="0" smtClean="0"/>
              <a:t>성립</a:t>
            </a:r>
            <a:r>
              <a:rPr lang="en-US" altLang="ko-KR" sz="1500" dirty="0" smtClean="0"/>
              <a:t> </a:t>
            </a:r>
            <a:r>
              <a:rPr lang="en-US" altLang="ko-KR" sz="1500" dirty="0"/>
              <a:t>- </a:t>
            </a:r>
            <a:r>
              <a:rPr lang="ko-KR" altLang="en-US" sz="1500" dirty="0"/>
              <a:t>기독교계</a:t>
            </a:r>
            <a:r>
              <a:rPr lang="en-US" altLang="ko-KR" sz="1500" dirty="0"/>
              <a:t>, </a:t>
            </a:r>
            <a:r>
              <a:rPr lang="ko-KR" altLang="en-US" sz="1500" dirty="0"/>
              <a:t>학계</a:t>
            </a:r>
            <a:r>
              <a:rPr lang="en-US" altLang="ko-KR" sz="1500" dirty="0"/>
              <a:t>,</a:t>
            </a:r>
            <a:r>
              <a:rPr lang="ko-KR" altLang="en-US" sz="1500" dirty="0"/>
              <a:t>공산주의 </a:t>
            </a:r>
            <a:r>
              <a:rPr lang="ko-KR" altLang="en-US" sz="1500" dirty="0" smtClean="0"/>
              <a:t>사회 등</a:t>
            </a:r>
            <a:endParaRPr lang="ko-KR" altLang="en-US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67544" y="1268760"/>
            <a:ext cx="8424936" cy="6047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 smtClean="0"/>
              <a:t>1. </a:t>
            </a:r>
            <a:r>
              <a:rPr lang="ko-KR" altLang="en-US" b="1" dirty="0" smtClean="0"/>
              <a:t>경영체제의 유형</a:t>
            </a:r>
            <a:endParaRPr lang="en-US" altLang="ko-KR" b="1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 </a:t>
            </a:r>
            <a:r>
              <a:rPr lang="en-US" altLang="ko-KR" sz="1600" dirty="0" err="1" smtClean="0"/>
              <a:t>Likert</a:t>
            </a:r>
            <a:r>
              <a:rPr lang="ko-KR" altLang="en-US" sz="1600" dirty="0"/>
              <a:t>는 체제</a:t>
            </a:r>
            <a:r>
              <a:rPr lang="en-US" altLang="ko-KR" sz="1600" dirty="0"/>
              <a:t>1</a:t>
            </a:r>
            <a:r>
              <a:rPr lang="ko-KR" altLang="en-US" sz="1600" dirty="0"/>
              <a:t>에서 체제 </a:t>
            </a:r>
            <a:r>
              <a:rPr lang="en-US" altLang="ko-KR" sz="1600" dirty="0"/>
              <a:t>4</a:t>
            </a:r>
            <a:r>
              <a:rPr lang="ko-KR" altLang="en-US" sz="1600" dirty="0"/>
              <a:t>에 이르는 </a:t>
            </a:r>
            <a:r>
              <a:rPr lang="en-US" altLang="ko-KR" sz="1600" dirty="0"/>
              <a:t>4</a:t>
            </a:r>
            <a:r>
              <a:rPr lang="ko-KR" altLang="en-US" sz="1600" dirty="0"/>
              <a:t>가지 유형으로 구분</a:t>
            </a:r>
            <a:r>
              <a:rPr lang="en-US" altLang="ko-KR" sz="1600" dirty="0"/>
              <a:t>. </a:t>
            </a:r>
            <a:r>
              <a:rPr lang="ko-KR" altLang="en-US" sz="1600" dirty="0"/>
              <a:t>이들은 하나의 연속선상에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ko-KR" altLang="en-US" sz="1600" dirty="0" smtClean="0"/>
              <a:t>   놓이는데 </a:t>
            </a:r>
            <a:r>
              <a:rPr lang="ko-KR" altLang="en-US" sz="1600" dirty="0"/>
              <a:t>생산성이 낮을수록 체제</a:t>
            </a:r>
            <a:r>
              <a:rPr lang="en-US" altLang="ko-KR" sz="1600" dirty="0"/>
              <a:t>1</a:t>
            </a:r>
            <a:r>
              <a:rPr lang="ko-KR" altLang="en-US" sz="1600" dirty="0"/>
              <a:t>에 가깝고 생산성이 높을수록 체제 </a:t>
            </a:r>
            <a:r>
              <a:rPr lang="en-US" altLang="ko-KR" sz="1600" dirty="0"/>
              <a:t>4</a:t>
            </a:r>
            <a:r>
              <a:rPr lang="ko-KR" altLang="en-US" sz="1600" dirty="0"/>
              <a:t>에 가깝다</a:t>
            </a:r>
            <a:r>
              <a:rPr lang="en-US" altLang="ko-KR" sz="1600" dirty="0"/>
              <a:t>.</a:t>
            </a:r>
          </a:p>
          <a:p>
            <a:r>
              <a:rPr lang="ko-KR" altLang="en-US" sz="1600" dirty="0" smtClean="0"/>
              <a:t>    ☆ 체제 </a:t>
            </a:r>
            <a:r>
              <a:rPr lang="en-US" altLang="ko-KR" sz="1600" dirty="0"/>
              <a:t>1 - </a:t>
            </a:r>
            <a:r>
              <a:rPr lang="ko-KR" altLang="en-US" sz="1600" dirty="0" smtClean="0"/>
              <a:t>착취적이고 </a:t>
            </a:r>
            <a:r>
              <a:rPr lang="ko-KR" altLang="en-US" sz="1600" dirty="0"/>
              <a:t>권위주의적 경영체제</a:t>
            </a:r>
          </a:p>
          <a:p>
            <a:r>
              <a:rPr lang="ko-KR" altLang="en-US" sz="1600" dirty="0" smtClean="0"/>
              <a:t>    ☆ 체제 </a:t>
            </a:r>
            <a:r>
              <a:rPr lang="en-US" altLang="ko-KR" sz="1600" dirty="0"/>
              <a:t>2 - </a:t>
            </a:r>
            <a:r>
              <a:rPr lang="ko-KR" altLang="en-US" sz="1600" dirty="0"/>
              <a:t>자선적이고 권위주의적 경영체제</a:t>
            </a:r>
          </a:p>
          <a:p>
            <a:r>
              <a:rPr lang="ko-KR" altLang="en-US" sz="1600" dirty="0" smtClean="0"/>
              <a:t>    ☆ 체제 </a:t>
            </a:r>
            <a:r>
              <a:rPr lang="en-US" altLang="ko-KR" sz="1600" dirty="0"/>
              <a:t>3 - </a:t>
            </a:r>
            <a:r>
              <a:rPr lang="ko-KR" altLang="en-US" sz="1600" dirty="0"/>
              <a:t>자문적인 경영체제</a:t>
            </a:r>
          </a:p>
          <a:p>
            <a:r>
              <a:rPr lang="ko-KR" altLang="en-US" sz="1600" dirty="0" smtClean="0"/>
              <a:t>    ☆ 체제 </a:t>
            </a:r>
            <a:r>
              <a:rPr lang="en-US" altLang="ko-KR" sz="1600" dirty="0"/>
              <a:t>4 - </a:t>
            </a:r>
            <a:r>
              <a:rPr lang="ko-KR" altLang="en-US" sz="1600" dirty="0"/>
              <a:t>참여적 </a:t>
            </a:r>
            <a:r>
              <a:rPr lang="ko-KR" altLang="en-US" sz="1600" dirty="0" smtClean="0"/>
              <a:t>경영체제</a:t>
            </a:r>
            <a:endParaRPr lang="en-US" altLang="ko-KR" sz="1600" dirty="0" smtClean="0"/>
          </a:p>
          <a:p>
            <a:endParaRPr lang="en-US" altLang="ko-KR" sz="1600" b="1" dirty="0" smtClean="0"/>
          </a:p>
          <a:p>
            <a:r>
              <a:rPr lang="en-US" altLang="ko-KR" sz="1600" b="1" dirty="0" smtClean="0"/>
              <a:t>2. </a:t>
            </a:r>
            <a:r>
              <a:rPr lang="ko-KR" altLang="en-US" sz="1600" b="1" dirty="0" smtClean="0"/>
              <a:t>상</a:t>
            </a:r>
            <a:r>
              <a:rPr lang="en-US" altLang="ko-KR" sz="1600" b="1" dirty="0" smtClean="0"/>
              <a:t>.</a:t>
            </a:r>
            <a:r>
              <a:rPr lang="ko-KR" altLang="en-US" sz="1600" b="1" dirty="0" smtClean="0"/>
              <a:t>하위 체제의 </a:t>
            </a:r>
            <a:r>
              <a:rPr lang="ko-KR" altLang="en-US" sz="1600" b="1" dirty="0" err="1" smtClean="0"/>
              <a:t>연결핀</a:t>
            </a:r>
            <a:endParaRPr lang="ko-KR" altLang="en-US" sz="1600" b="1" dirty="0" smtClean="0"/>
          </a:p>
          <a:p>
            <a:r>
              <a:rPr lang="ko-KR" altLang="en-US" sz="1600" dirty="0" smtClean="0"/>
              <a:t>  한 집단의 상사는 다른 집단의 부하가 되고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이런 현상은 전체조직에 보편화 된다</a:t>
            </a:r>
            <a:r>
              <a:rPr lang="en-US" altLang="ko-KR" sz="1600" dirty="0" smtClean="0"/>
              <a:t>. </a:t>
            </a:r>
            <a:r>
              <a:rPr lang="ko-KR" altLang="en-US" sz="1600" dirty="0" smtClean="0"/>
              <a:t>상</a:t>
            </a:r>
            <a:r>
              <a:rPr lang="en-US" altLang="ko-KR" sz="1600" dirty="0" smtClean="0"/>
              <a:t>.</a:t>
            </a:r>
            <a:r>
              <a:rPr lang="ko-KR" altLang="en-US" sz="1600" dirty="0" smtClean="0"/>
              <a:t>하    </a:t>
            </a:r>
            <a:endParaRPr lang="en-US" altLang="ko-KR" sz="1600" dirty="0" smtClean="0"/>
          </a:p>
          <a:p>
            <a:r>
              <a:rPr lang="en-US" altLang="ko-KR" sz="1600" dirty="0" smtClean="0"/>
              <a:t>  </a:t>
            </a:r>
            <a:r>
              <a:rPr lang="ko-KR" altLang="en-US" sz="1600" dirty="0" smtClean="0"/>
              <a:t>위의 두 집단 간을 연결하는데 기여하는 사람을 </a:t>
            </a:r>
            <a:r>
              <a:rPr lang="en-US" altLang="ko-KR" sz="1600" dirty="0" err="1" smtClean="0"/>
              <a:t>Likert</a:t>
            </a:r>
            <a:r>
              <a:rPr lang="ko-KR" altLang="en-US" sz="1600" dirty="0" smtClean="0"/>
              <a:t>는 연결핀</a:t>
            </a:r>
            <a:r>
              <a:rPr lang="en-US" altLang="ko-KR" sz="1600" dirty="0" smtClean="0"/>
              <a:t>(linking pin)</a:t>
            </a:r>
            <a:r>
              <a:rPr lang="ko-KR" altLang="en-US" sz="1600" dirty="0" smtClean="0"/>
              <a:t>이라고 개념        </a:t>
            </a:r>
            <a:endParaRPr lang="en-US" altLang="ko-KR" sz="1600" dirty="0" smtClean="0"/>
          </a:p>
          <a:p>
            <a:r>
              <a:rPr lang="en-US" altLang="ko-KR" sz="1600" dirty="0" smtClean="0"/>
              <a:t>  </a:t>
            </a:r>
            <a:r>
              <a:rPr lang="ko-KR" altLang="en-US" sz="1600" dirty="0" smtClean="0"/>
              <a:t>화 함</a:t>
            </a:r>
            <a:r>
              <a:rPr lang="en-US" altLang="ko-KR" sz="1600" dirty="0" smtClean="0"/>
              <a:t>.</a:t>
            </a:r>
          </a:p>
          <a:p>
            <a:pPr>
              <a:buFontTx/>
              <a:buChar char="-"/>
            </a:pPr>
            <a:r>
              <a:rPr lang="ko-KR" altLang="en-US" sz="1600" dirty="0" smtClean="0"/>
              <a:t> 연계체제는 단위학교 차원에서 전국적 차원으로 확대되어야 하며</a:t>
            </a:r>
            <a:r>
              <a:rPr lang="en-US" altLang="ko-KR" sz="1600" dirty="0" smtClean="0"/>
              <a:t>, </a:t>
            </a:r>
          </a:p>
          <a:p>
            <a:pPr>
              <a:buFontTx/>
              <a:buChar char="-"/>
            </a:pPr>
            <a:r>
              <a:rPr lang="ko-KR" altLang="en-US" sz="1600" dirty="0" smtClean="0"/>
              <a:t> 상</a:t>
            </a:r>
            <a:r>
              <a:rPr lang="en-US" altLang="ko-KR" sz="1600" dirty="0" smtClean="0"/>
              <a:t>.</a:t>
            </a:r>
            <a:r>
              <a:rPr lang="ko-KR" altLang="en-US" sz="1600" dirty="0" smtClean="0"/>
              <a:t>하위 체제 상호간 영향을 주고받는 기능적 과업 수행관계는 전통적인 관례적이고 집권</a:t>
            </a:r>
            <a:endParaRPr lang="en-US" altLang="ko-KR" sz="1600" dirty="0" smtClean="0"/>
          </a:p>
          <a:p>
            <a:r>
              <a:rPr lang="en-US" altLang="ko-KR" sz="1600" dirty="0" smtClean="0"/>
              <a:t>  </a:t>
            </a:r>
            <a:r>
              <a:rPr lang="ko-KR" altLang="en-US" sz="1600" dirty="0" smtClean="0"/>
              <a:t>적인 지시위주의 하향적 행정관행에서 벗어나 체제의 모든 수준에서 의사소통이 상하</a:t>
            </a:r>
            <a:r>
              <a:rPr lang="en-US" altLang="ko-KR" sz="1600" dirty="0" smtClean="0"/>
              <a:t>, </a:t>
            </a:r>
          </a:p>
          <a:p>
            <a:r>
              <a:rPr lang="en-US" altLang="ko-KR" sz="1600" dirty="0" smtClean="0"/>
              <a:t>  </a:t>
            </a:r>
            <a:r>
              <a:rPr lang="ko-KR" altLang="en-US" sz="1600" dirty="0" smtClean="0"/>
              <a:t>좌우로 자유로이 이루어져 </a:t>
            </a:r>
            <a:endParaRPr lang="en-US" altLang="ko-KR" sz="1600" dirty="0" smtClean="0"/>
          </a:p>
          <a:p>
            <a:r>
              <a:rPr lang="en-US" altLang="ko-KR" sz="1600" dirty="0" smtClean="0"/>
              <a:t>  </a:t>
            </a:r>
            <a:r>
              <a:rPr lang="ko-KR" altLang="en-US" sz="1600" dirty="0" smtClean="0"/>
              <a:t>팀워크에 의한 효과적인 행정문화를 형성하게 될 것이다</a:t>
            </a:r>
            <a:r>
              <a:rPr lang="en-US" altLang="ko-KR" sz="1600" dirty="0" smtClean="0"/>
              <a:t>. </a:t>
            </a:r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하위계층보다 상위계층이 비효과적이면 전체조직에 더 심각하고 나쁜 영향을 끼친다</a:t>
            </a:r>
            <a:r>
              <a:rPr lang="en-US" altLang="ko-KR" sz="1600" dirty="0" smtClean="0"/>
              <a:t>.</a:t>
            </a:r>
          </a:p>
          <a:p>
            <a:pPr>
              <a:lnSpc>
                <a:spcPct val="150000"/>
              </a:lnSpc>
            </a:pPr>
            <a:endParaRPr lang="en-US" altLang="ko-KR" sz="1600" dirty="0" smtClean="0"/>
          </a:p>
          <a:p>
            <a:pPr>
              <a:lnSpc>
                <a:spcPct val="150000"/>
              </a:lnSpc>
            </a:pPr>
            <a:endParaRPr lang="en-US" altLang="ko-KR" sz="1600" dirty="0" smtClean="0"/>
          </a:p>
          <a:p>
            <a:pPr>
              <a:lnSpc>
                <a:spcPct val="150000"/>
              </a:lnSpc>
            </a:pPr>
            <a:endParaRPr lang="ko-KR" altLang="en-US" sz="1600" dirty="0"/>
          </a:p>
        </p:txBody>
      </p:sp>
      <p:sp>
        <p:nvSpPr>
          <p:cNvPr id="3" name="직사각형 2"/>
          <p:cNvSpPr/>
          <p:nvPr/>
        </p:nvSpPr>
        <p:spPr>
          <a:xfrm>
            <a:off x="2267744" y="404664"/>
            <a:ext cx="44845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b="1" dirty="0" smtClean="0"/>
              <a:t>제 </a:t>
            </a:r>
            <a:r>
              <a:rPr lang="en-US" altLang="ko-KR" sz="2400" b="1" dirty="0" smtClean="0"/>
              <a:t>3</a:t>
            </a:r>
            <a:r>
              <a:rPr lang="ko-KR" altLang="en-US" sz="2400" b="1" dirty="0" smtClean="0"/>
              <a:t>절 </a:t>
            </a:r>
            <a:r>
              <a:rPr lang="en-US" altLang="ko-KR" sz="2400" b="1" dirty="0" err="1" smtClean="0"/>
              <a:t>Likert</a:t>
            </a:r>
            <a:r>
              <a:rPr lang="ko-KR" altLang="en-US" sz="2400" b="1" dirty="0" smtClean="0"/>
              <a:t>의 경영체제론</a:t>
            </a:r>
            <a:endParaRPr lang="ko-KR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483768" y="332656"/>
            <a:ext cx="44444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b="1" dirty="0"/>
              <a:t>제 </a:t>
            </a:r>
            <a:r>
              <a:rPr lang="en-US" altLang="ko-KR" sz="2400" b="1" dirty="0"/>
              <a:t>4 </a:t>
            </a:r>
            <a:r>
              <a:rPr lang="ko-KR" altLang="en-US" sz="2400" b="1" dirty="0"/>
              <a:t>절 학교조직의 독자성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395536" y="836712"/>
            <a:ext cx="8280920" cy="58862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b="1" dirty="0"/>
              <a:t>조직화된 무질서</a:t>
            </a:r>
            <a:r>
              <a:rPr lang="en-US" altLang="ko-KR" b="1" dirty="0"/>
              <a:t>, </a:t>
            </a:r>
            <a:r>
              <a:rPr lang="ko-KR" altLang="en-US" b="1" dirty="0"/>
              <a:t>이완결함체제 </a:t>
            </a:r>
            <a:endParaRPr lang="en-US" altLang="ko-KR" b="1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- </a:t>
            </a:r>
            <a:r>
              <a:rPr lang="ko-KR" altLang="en-US" sz="1500" dirty="0"/>
              <a:t>학교조직만의 특수성을 탐색하려는 대안으로 나타난 것</a:t>
            </a:r>
            <a:r>
              <a:rPr lang="en-US" altLang="ko-KR" sz="15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500" dirty="0"/>
              <a:t>- </a:t>
            </a:r>
            <a:r>
              <a:rPr lang="ko-KR" altLang="en-US" sz="1500" dirty="0"/>
              <a:t>이 두 개념은 학교가 여타의 공식조직과 동일하다는 생각과 전혀 다른 도전적 입장임</a:t>
            </a:r>
            <a:r>
              <a:rPr lang="en-US" altLang="ko-KR" sz="1500" dirty="0"/>
              <a:t>.</a:t>
            </a:r>
          </a:p>
          <a:p>
            <a:endParaRPr lang="en-US" altLang="ko-KR" dirty="0" smtClean="0"/>
          </a:p>
          <a:p>
            <a:r>
              <a:rPr lang="en-US" altLang="ko-KR" b="1" dirty="0" smtClean="0"/>
              <a:t>1</a:t>
            </a:r>
            <a:r>
              <a:rPr lang="en-US" altLang="ko-KR" b="1" dirty="0"/>
              <a:t>. </a:t>
            </a:r>
            <a:r>
              <a:rPr lang="ko-KR" altLang="en-US" b="1" dirty="0"/>
              <a:t>조직화된 무질서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- </a:t>
            </a:r>
            <a:r>
              <a:rPr lang="en-US" altLang="ko-KR" sz="1400" dirty="0"/>
              <a:t>Cohen, March, </a:t>
            </a:r>
            <a:r>
              <a:rPr lang="ko-KR" altLang="en-US" sz="1400" dirty="0"/>
              <a:t>그리고 </a:t>
            </a:r>
            <a:r>
              <a:rPr lang="en-US" altLang="ko-KR" sz="1400" dirty="0"/>
              <a:t>Olsen </a:t>
            </a:r>
            <a:r>
              <a:rPr lang="ko-KR" altLang="en-US" sz="1400" dirty="0"/>
              <a:t>등이 개념화함</a:t>
            </a:r>
            <a:r>
              <a:rPr lang="en-US" altLang="ko-KR" sz="1400" dirty="0" smtClean="0"/>
              <a:t>.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ko-KR" altLang="en-US" sz="1400" dirty="0" smtClean="0"/>
              <a:t>  대학과 </a:t>
            </a:r>
            <a:r>
              <a:rPr lang="ko-KR" altLang="en-US" sz="1400" dirty="0"/>
              <a:t>같은 조직은 늘 불안정하고 유동적인 상황이며 합리적이고 체계적으로 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운영되지 </a:t>
            </a:r>
            <a:r>
              <a:rPr lang="ko-KR" altLang="en-US" sz="1400" dirty="0"/>
              <a:t>않기 </a:t>
            </a:r>
            <a:r>
              <a:rPr lang="ko-KR" altLang="en-US" sz="1400" dirty="0" smtClean="0"/>
              <a:t>때문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 </a:t>
            </a:r>
            <a:r>
              <a:rPr lang="ko-KR" altLang="en-US" sz="1400" dirty="0" smtClean="0"/>
              <a:t>에 </a:t>
            </a:r>
            <a:r>
              <a:rPr lang="ko-KR" altLang="en-US" sz="1400" dirty="0"/>
              <a:t>무질서하다는 것</a:t>
            </a:r>
            <a:r>
              <a:rPr lang="en-US" altLang="ko-KR" sz="1400" dirty="0"/>
              <a:t>.</a:t>
            </a:r>
          </a:p>
          <a:p>
            <a:endParaRPr lang="en-US" altLang="ko-KR" dirty="0" smtClean="0"/>
          </a:p>
          <a:p>
            <a:r>
              <a:rPr lang="en-US" altLang="ko-KR" b="1" dirty="0" smtClean="0"/>
              <a:t>※ </a:t>
            </a:r>
            <a:r>
              <a:rPr lang="ko-KR" altLang="en-US" b="1" dirty="0" smtClean="0"/>
              <a:t>조직화된 </a:t>
            </a:r>
            <a:r>
              <a:rPr lang="ko-KR" altLang="en-US" b="1" dirty="0"/>
              <a:t>무질서의 속성 </a:t>
            </a:r>
            <a:r>
              <a:rPr lang="en-US" altLang="ko-KR" b="1" dirty="0"/>
              <a:t>3</a:t>
            </a:r>
            <a:r>
              <a:rPr lang="ko-KR" altLang="en-US" b="1" dirty="0"/>
              <a:t>가지</a:t>
            </a:r>
          </a:p>
          <a:p>
            <a:pPr marL="342900" indent="-342900">
              <a:lnSpc>
                <a:spcPct val="150000"/>
              </a:lnSpc>
            </a:pPr>
            <a:r>
              <a:rPr lang="en-US" altLang="ko-KR" sz="1400" b="1" dirty="0" smtClean="0"/>
              <a:t> 1) </a:t>
            </a:r>
            <a:r>
              <a:rPr lang="ko-KR" altLang="en-US" sz="1400" b="1" dirty="0" smtClean="0"/>
              <a:t>목표의 </a:t>
            </a:r>
            <a:r>
              <a:rPr lang="ko-KR" altLang="en-US" sz="1400" b="1" dirty="0"/>
              <a:t>불확실성 </a:t>
            </a:r>
            <a:endParaRPr lang="en-US" altLang="ko-KR" sz="1400" b="1" dirty="0" smtClean="0"/>
          </a:p>
          <a:p>
            <a:pPr marL="342900" indent="-342900"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- </a:t>
            </a:r>
            <a:r>
              <a:rPr lang="ko-KR" altLang="en-US" sz="1400" dirty="0"/>
              <a:t>학교의 교육목표는 조작적으로 정의하거나 행동으로 옮길 수 있도록 상세화하기 어렵다</a:t>
            </a:r>
            <a:r>
              <a:rPr lang="en-US" altLang="ko-KR" sz="1400" dirty="0" smtClean="0"/>
              <a:t>. </a:t>
            </a:r>
          </a:p>
          <a:p>
            <a:pPr marL="342900" indent="-342900"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 </a:t>
            </a:r>
            <a:r>
              <a:rPr lang="ko-KR" altLang="en-US" sz="1400" dirty="0" smtClean="0"/>
              <a:t>구성원들이 </a:t>
            </a:r>
            <a:r>
              <a:rPr lang="ko-KR" altLang="en-US" sz="1400" dirty="0"/>
              <a:t>목표해석이 다를 수 있고</a:t>
            </a:r>
            <a:r>
              <a:rPr lang="en-US" altLang="ko-KR" sz="1400" dirty="0"/>
              <a:t>, </a:t>
            </a:r>
            <a:r>
              <a:rPr lang="ko-KR" altLang="en-US" sz="1400" dirty="0"/>
              <a:t>우선순위가 개인의 기호에 따라 달라질 수 있다</a:t>
            </a:r>
            <a:r>
              <a:rPr lang="en-US" altLang="ko-KR" sz="14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2</a:t>
            </a:r>
            <a:r>
              <a:rPr lang="en-US" altLang="ko-KR" sz="1400" dirty="0"/>
              <a:t>) </a:t>
            </a:r>
            <a:r>
              <a:rPr lang="ko-KR" altLang="en-US" sz="1400" b="1" dirty="0"/>
              <a:t>교육목표의 애매모호성과 더불어 그것을 달성하려고 하는 방법</a:t>
            </a:r>
            <a:r>
              <a:rPr lang="en-US" altLang="ko-KR" sz="1400" b="1" dirty="0"/>
              <a:t>, </a:t>
            </a:r>
            <a:r>
              <a:rPr lang="ko-KR" altLang="en-US" sz="1400" b="1" dirty="0"/>
              <a:t>기술도 </a:t>
            </a:r>
            <a:r>
              <a:rPr lang="ko-KR" altLang="en-US" sz="1400" b="1" dirty="0" smtClean="0"/>
              <a:t>불분명</a:t>
            </a:r>
            <a:endParaRPr lang="en-US" altLang="ko-KR" sz="1400" b="1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- </a:t>
            </a:r>
            <a:r>
              <a:rPr lang="ko-KR" altLang="en-US" sz="1400" dirty="0" smtClean="0"/>
              <a:t>학교가 </a:t>
            </a:r>
            <a:r>
              <a:rPr lang="ko-KR" altLang="en-US" sz="1400" dirty="0"/>
              <a:t>관료제조직의 규칙과 규정에 따른 명확하고 일관된 절차로 운영되는 것이 아님</a:t>
            </a:r>
            <a:r>
              <a:rPr lang="en-US" altLang="ko-KR" sz="14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3</a:t>
            </a:r>
            <a:r>
              <a:rPr lang="en-US" altLang="ko-KR" sz="1400" dirty="0"/>
              <a:t>) </a:t>
            </a:r>
            <a:r>
              <a:rPr lang="ko-KR" altLang="en-US" sz="1400" b="1" dirty="0"/>
              <a:t>구성원의 참여의 유동성 </a:t>
            </a:r>
            <a:endParaRPr lang="en-US" altLang="ko-KR" sz="1400" b="1" dirty="0" smtClean="0"/>
          </a:p>
          <a:p>
            <a:pPr>
              <a:lnSpc>
                <a:spcPct val="150000"/>
              </a:lnSpc>
            </a:pPr>
            <a:r>
              <a:rPr lang="en-US" altLang="ko-KR" sz="1400" b="1" dirty="0"/>
              <a:t> </a:t>
            </a:r>
            <a:r>
              <a:rPr lang="en-US" altLang="ko-KR" sz="1400" b="1" dirty="0" smtClean="0"/>
              <a:t>  </a:t>
            </a:r>
            <a:r>
              <a:rPr lang="en-US" altLang="ko-KR" sz="1400" dirty="0" smtClean="0"/>
              <a:t>- </a:t>
            </a:r>
            <a:r>
              <a:rPr lang="ko-KR" altLang="en-US" sz="1400" dirty="0"/>
              <a:t>학교 구성원인 교사와 학생 및 학부모의 참여가 유동적이라는 것</a:t>
            </a:r>
            <a:r>
              <a:rPr lang="en-US" altLang="ko-KR" sz="1400" dirty="0"/>
              <a:t>. </a:t>
            </a:r>
            <a:r>
              <a:rPr lang="ko-KR" altLang="en-US" sz="1400" dirty="0" smtClean="0"/>
              <a:t>교사집단의 </a:t>
            </a:r>
            <a:r>
              <a:rPr lang="ko-KR" altLang="en-US" sz="1400" dirty="0"/>
              <a:t>이직률</a:t>
            </a:r>
            <a:r>
              <a:rPr lang="en-US" altLang="ko-KR" sz="1400" dirty="0"/>
              <a:t>, </a:t>
            </a:r>
            <a:r>
              <a:rPr lang="ko-KR" altLang="en-US" sz="1400" dirty="0"/>
              <a:t>인사이동</a:t>
            </a:r>
            <a:r>
              <a:rPr lang="en-US" altLang="ko-KR" sz="1400" dirty="0"/>
              <a:t>, 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 </a:t>
            </a:r>
            <a:r>
              <a:rPr lang="ko-KR" altLang="en-US" sz="1400" dirty="0" smtClean="0"/>
              <a:t>학생의 </a:t>
            </a:r>
            <a:r>
              <a:rPr lang="ko-KR" altLang="en-US" sz="1400" dirty="0"/>
              <a:t>입학과 졸업</a:t>
            </a:r>
            <a:r>
              <a:rPr lang="en-US" altLang="ko-KR" sz="1400" dirty="0"/>
              <a:t>, </a:t>
            </a:r>
            <a:r>
              <a:rPr lang="ko-KR" altLang="en-US" sz="1400" dirty="0" smtClean="0"/>
              <a:t>중도 탈락 등 </a:t>
            </a:r>
            <a:r>
              <a:rPr lang="ko-KR" altLang="en-US" sz="1400" dirty="0"/>
              <a:t>학교구성원들이 매우 유동적임</a:t>
            </a:r>
            <a:r>
              <a:rPr lang="en-US" altLang="ko-KR" sz="1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51520" y="260648"/>
            <a:ext cx="864096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b="1" dirty="0"/>
              <a:t>2. </a:t>
            </a:r>
            <a:r>
              <a:rPr lang="ko-KR" altLang="en-US" b="1" dirty="0"/>
              <a:t>이완결합체제</a:t>
            </a:r>
          </a:p>
          <a:p>
            <a:pPr>
              <a:lnSpc>
                <a:spcPct val="150000"/>
              </a:lnSpc>
            </a:pPr>
            <a:r>
              <a:rPr lang="en-US" altLang="ko-KR" sz="1600" dirty="0"/>
              <a:t>- </a:t>
            </a:r>
            <a:r>
              <a:rPr lang="en-US" altLang="ko-KR" sz="1600" dirty="0" err="1" smtClean="0"/>
              <a:t>Weick</a:t>
            </a:r>
            <a:r>
              <a:rPr lang="ko-KR" altLang="en-US" sz="1600" dirty="0" smtClean="0"/>
              <a:t>이 </a:t>
            </a:r>
            <a:r>
              <a:rPr lang="ko-KR" altLang="en-US" sz="1600" dirty="0"/>
              <a:t>발표하여 많은 주목을 받게 된 모형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ko-KR" altLang="en-US" sz="1600" dirty="0" smtClean="0"/>
              <a:t> 무질서 </a:t>
            </a:r>
            <a:r>
              <a:rPr lang="ko-KR" altLang="en-US" sz="1600" dirty="0"/>
              <a:t>상태 조직의 세가지 </a:t>
            </a:r>
            <a:r>
              <a:rPr lang="ko-KR" altLang="en-US" sz="1600" dirty="0" smtClean="0"/>
              <a:t>특성에다 </a:t>
            </a:r>
            <a:r>
              <a:rPr lang="ko-KR" altLang="en-US" sz="1600" dirty="0"/>
              <a:t>조직과 환경과의 상호작용관계를 중시하는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개방체제적인 </a:t>
            </a:r>
            <a:r>
              <a:rPr lang="ko-KR" altLang="en-US" sz="1600" dirty="0"/>
              <a:t>관점을 더한 것 이라고 할 수 있다</a:t>
            </a:r>
            <a:r>
              <a:rPr lang="en-US" altLang="ko-KR" sz="1600" dirty="0"/>
              <a:t>.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ko-KR" altLang="en-US" sz="1600" dirty="0" smtClean="0"/>
              <a:t> 학교조직의 </a:t>
            </a:r>
            <a:r>
              <a:rPr lang="ko-KR" altLang="en-US" sz="1600" dirty="0"/>
              <a:t>특수성은 관료제의 원칙처럼 분업화에 의해서 횡적으로 잘 조정되고 권위의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계층관계에 </a:t>
            </a:r>
            <a:r>
              <a:rPr lang="ko-KR" altLang="en-US" sz="1600" dirty="0"/>
              <a:t>의해서 지시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명령계통에 </a:t>
            </a:r>
            <a:r>
              <a:rPr lang="ko-KR" altLang="en-US" sz="1600" dirty="0"/>
              <a:t>따라 </a:t>
            </a:r>
            <a:r>
              <a:rPr lang="ko-KR" altLang="en-US" sz="1600" dirty="0" err="1"/>
              <a:t>일사분란하게</a:t>
            </a:r>
            <a:r>
              <a:rPr lang="ko-KR" altLang="en-US" sz="1600" dirty="0"/>
              <a:t> 움직일 수 있도록 견고하게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결합된 </a:t>
            </a:r>
            <a:r>
              <a:rPr lang="ko-KR" altLang="en-US" sz="1600" dirty="0"/>
              <a:t>조직이 아니라는 것</a:t>
            </a:r>
            <a:r>
              <a:rPr lang="en-US" altLang="ko-KR" sz="1600" dirty="0"/>
              <a:t>.</a:t>
            </a:r>
          </a:p>
          <a:p>
            <a:endParaRPr lang="en-US" altLang="ko-KR" dirty="0" smtClean="0"/>
          </a:p>
          <a:p>
            <a:r>
              <a:rPr lang="en-US" altLang="ko-KR" b="1" dirty="0" smtClean="0"/>
              <a:t>1</a:t>
            </a:r>
            <a:r>
              <a:rPr lang="en-US" altLang="ko-KR" b="1" dirty="0"/>
              <a:t>) </a:t>
            </a:r>
            <a:r>
              <a:rPr lang="ko-KR" altLang="en-US" b="1" dirty="0"/>
              <a:t>이완결합체제로서 학교의 특수성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ko-KR" altLang="en-US" sz="1600" dirty="0" smtClean="0"/>
              <a:t> 학교에서 이루어지고 </a:t>
            </a:r>
            <a:r>
              <a:rPr lang="ko-KR" altLang="en-US" sz="1600" dirty="0"/>
              <a:t>있는 다양한 과업이나 활동들은 약하게 연결되어 있으며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단위 </a:t>
            </a:r>
            <a:r>
              <a:rPr lang="ko-KR" altLang="en-US" sz="1600" dirty="0"/>
              <a:t>부서들은 분리되어 독자적인 역할과 기능을 수행</a:t>
            </a:r>
            <a:r>
              <a:rPr lang="en-US" altLang="ko-KR" sz="1600" dirty="0"/>
              <a:t>.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>
                <a:solidFill>
                  <a:srgbClr val="FF0000"/>
                </a:solidFill>
              </a:rPr>
              <a:t> </a:t>
            </a:r>
            <a:r>
              <a:rPr lang="en-US" altLang="ko-KR" sz="1600" dirty="0" smtClean="0">
                <a:solidFill>
                  <a:srgbClr val="FF0000"/>
                </a:solidFill>
              </a:rPr>
              <a:t>  </a:t>
            </a:r>
            <a:r>
              <a:rPr lang="ko-KR" altLang="en-US" sz="1600" dirty="0" smtClean="0">
                <a:solidFill>
                  <a:srgbClr val="FF0000"/>
                </a:solidFill>
              </a:rPr>
              <a:t>☆ 과학교사의 </a:t>
            </a:r>
            <a:r>
              <a:rPr lang="ko-KR" altLang="en-US" sz="1600" dirty="0">
                <a:solidFill>
                  <a:srgbClr val="FF0000"/>
                </a:solidFill>
              </a:rPr>
              <a:t>역할과 영어교사의 역할 상호간에도 별로 연계가 없다</a:t>
            </a:r>
            <a:r>
              <a:rPr lang="en-US" altLang="ko-KR" sz="1600" dirty="0">
                <a:solidFill>
                  <a:srgbClr val="FF0000"/>
                </a:solidFill>
              </a:rPr>
              <a:t>.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ko-KR" altLang="en-US" sz="1600" dirty="0" smtClean="0"/>
              <a:t> 한 </a:t>
            </a:r>
            <a:r>
              <a:rPr lang="ko-KR" altLang="en-US" sz="1600" dirty="0"/>
              <a:t>부분의 성공이나 실패가 다른 부분의 성공이나 실패와 별로 연결되어 있지 않다</a:t>
            </a:r>
            <a:r>
              <a:rPr lang="en-US" altLang="ko-KR" sz="1600" dirty="0"/>
              <a:t>.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</a:t>
            </a:r>
            <a:r>
              <a:rPr lang="ko-KR" altLang="en-US" sz="1600" dirty="0" smtClean="0">
                <a:solidFill>
                  <a:srgbClr val="FF0000"/>
                </a:solidFill>
              </a:rPr>
              <a:t>☆ 수학교과의 </a:t>
            </a:r>
            <a:r>
              <a:rPr lang="ko-KR" altLang="en-US" sz="1600" dirty="0">
                <a:solidFill>
                  <a:srgbClr val="FF0000"/>
                </a:solidFill>
              </a:rPr>
              <a:t>학업성취도 높거나 낮은 것이 국어교과의 성취도 수준에 미치는 </a:t>
            </a:r>
            <a:r>
              <a:rPr lang="ko-KR" altLang="en-US" sz="1600" dirty="0" smtClean="0">
                <a:solidFill>
                  <a:srgbClr val="FF0000"/>
                </a:solidFill>
              </a:rPr>
              <a:t>영향은 </a:t>
            </a:r>
            <a:r>
              <a:rPr lang="ko-KR" altLang="en-US" sz="1600" dirty="0">
                <a:solidFill>
                  <a:srgbClr val="FF0000"/>
                </a:solidFill>
              </a:rPr>
              <a:t>없다</a:t>
            </a:r>
            <a:r>
              <a:rPr lang="en-US" altLang="ko-KR" sz="1600" dirty="0" smtClean="0">
                <a:solidFill>
                  <a:srgbClr val="FF0000"/>
                </a:solidFill>
              </a:rPr>
              <a:t>.</a:t>
            </a:r>
            <a:endParaRPr lang="en-US" altLang="ko-KR" sz="16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/>
              <a:t>- </a:t>
            </a:r>
            <a:r>
              <a:rPr lang="ko-KR" altLang="en-US" sz="1600" dirty="0"/>
              <a:t>교원직무수행에 대한 엄격하고 분명한 감독이나 평가방법이 없다</a:t>
            </a:r>
            <a:r>
              <a:rPr lang="en-US" altLang="ko-KR" sz="1600" dirty="0"/>
              <a:t>.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ko-KR" altLang="en-US" sz="1600" dirty="0" smtClean="0"/>
              <a:t> 학교에서는 </a:t>
            </a:r>
            <a:r>
              <a:rPr lang="ko-KR" altLang="en-US" sz="1600" dirty="0"/>
              <a:t>활동과 그 결과가 분리되어 있다</a:t>
            </a:r>
            <a:r>
              <a:rPr lang="en-US" altLang="ko-KR" sz="1600" dirty="0"/>
              <a:t>. </a:t>
            </a:r>
            <a:r>
              <a:rPr lang="ko-KR" altLang="en-US" sz="1600" dirty="0"/>
              <a:t>교사의 교수행위의 </a:t>
            </a:r>
            <a:r>
              <a:rPr lang="ko-KR" altLang="en-US" sz="1600" dirty="0" smtClean="0"/>
              <a:t>결과는 학생의 학업성취도   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로 </a:t>
            </a:r>
            <a:r>
              <a:rPr lang="ko-KR" altLang="en-US" sz="1600" dirty="0"/>
              <a:t>나타난다</a:t>
            </a:r>
            <a:r>
              <a:rPr lang="en-US" altLang="ko-KR" sz="16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600" dirty="0"/>
              <a:t>- </a:t>
            </a:r>
            <a:r>
              <a:rPr lang="ko-KR" altLang="en-US" sz="1600" dirty="0"/>
              <a:t>학교에서의 계획은 지속적으로 연계되어 추진되기 보다는 단절적이다</a:t>
            </a:r>
            <a:r>
              <a:rPr lang="en-US" altLang="ko-KR" sz="16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95536" y="836712"/>
            <a:ext cx="8424936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b="1" dirty="0"/>
              <a:t>3. </a:t>
            </a:r>
            <a:r>
              <a:rPr lang="ko-KR" altLang="en-US" b="1" dirty="0"/>
              <a:t>이완결합체제의 장점과 </a:t>
            </a:r>
            <a:r>
              <a:rPr lang="ko-KR" altLang="en-US" b="1" dirty="0" err="1" smtClean="0"/>
              <a:t>제한점</a:t>
            </a:r>
            <a:endParaRPr lang="en-US" altLang="ko-KR" b="1" dirty="0" smtClean="0"/>
          </a:p>
          <a:p>
            <a:endParaRPr lang="ko-KR" altLang="en-US" dirty="0"/>
          </a:p>
          <a:p>
            <a:r>
              <a:rPr lang="ko-KR" altLang="en-US" b="1" dirty="0" smtClean="0"/>
              <a:t>☆ 장점 </a:t>
            </a:r>
            <a:endParaRPr lang="en-US" altLang="ko-KR" b="1" dirty="0" smtClean="0"/>
          </a:p>
          <a:p>
            <a:pPr>
              <a:lnSpc>
                <a:spcPct val="150000"/>
              </a:lnSpc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느슨하게 </a:t>
            </a:r>
            <a:r>
              <a:rPr lang="ko-KR" altLang="en-US" sz="1600" dirty="0"/>
              <a:t>연결된 이완체제의 개념은 견고하게 결합된 모형인 전통적 합리적 모형이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   </a:t>
            </a:r>
            <a:r>
              <a:rPr lang="ko-KR" altLang="en-US" sz="1600" dirty="0" smtClean="0"/>
              <a:t>학교조직을 </a:t>
            </a:r>
            <a:r>
              <a:rPr lang="ko-KR" altLang="en-US" sz="1600" dirty="0"/>
              <a:t>설명하지 못했던 상당부분을 보다 새로운 사고와 관점에서 조명할 수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   </a:t>
            </a:r>
            <a:r>
              <a:rPr lang="ko-KR" altLang="en-US" sz="1600" dirty="0" smtClean="0"/>
              <a:t>있도록 한다</a:t>
            </a:r>
            <a:r>
              <a:rPr lang="en-US" altLang="ko-KR" sz="1600" dirty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교사의 </a:t>
            </a:r>
            <a:r>
              <a:rPr lang="ko-KR" altLang="en-US" sz="1600" dirty="0"/>
              <a:t>역할 수행상의 안정성과 자율성</a:t>
            </a:r>
            <a:r>
              <a:rPr lang="en-US" altLang="ko-KR" sz="1600" dirty="0"/>
              <a:t>, </a:t>
            </a:r>
            <a:r>
              <a:rPr lang="ko-KR" altLang="en-US" sz="1600" dirty="0"/>
              <a:t>전문성을 존중할 수 있고</a:t>
            </a:r>
            <a:r>
              <a:rPr lang="en-US" altLang="ko-KR" sz="1600" dirty="0"/>
              <a:t>, </a:t>
            </a:r>
            <a:r>
              <a:rPr lang="ko-KR" altLang="en-US" sz="1600" dirty="0"/>
              <a:t>신뢰성의 논리를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   </a:t>
            </a:r>
            <a:r>
              <a:rPr lang="ko-KR" altLang="en-US" sz="1600" dirty="0" smtClean="0"/>
              <a:t>충족시키고 </a:t>
            </a:r>
            <a:r>
              <a:rPr lang="ko-KR" altLang="en-US" sz="1600" dirty="0"/>
              <a:t>어떤 한 분야나 부서의 문제나 결손이 다른 분야에 확산되지 않고 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국지화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  </a:t>
            </a:r>
            <a:r>
              <a:rPr lang="ko-KR" altLang="en-US" sz="1600" dirty="0" smtClean="0"/>
              <a:t>하여 </a:t>
            </a:r>
            <a:r>
              <a:rPr lang="ko-KR" altLang="en-US" sz="1600" dirty="0"/>
              <a:t>위험부담을 줄이는데 기여</a:t>
            </a:r>
          </a:p>
          <a:p>
            <a:endParaRPr lang="en-US" altLang="ko-KR" dirty="0" smtClean="0"/>
          </a:p>
          <a:p>
            <a:r>
              <a:rPr lang="ko-KR" altLang="en-US" b="1" dirty="0" smtClean="0"/>
              <a:t>☆ 문제</a:t>
            </a:r>
            <a:r>
              <a:rPr lang="ko-KR" altLang="en-US" dirty="0" smtClean="0"/>
              <a:t>점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 </a:t>
            </a:r>
            <a:r>
              <a:rPr lang="en-US" altLang="ko-KR" dirty="0"/>
              <a:t>- </a:t>
            </a:r>
            <a:r>
              <a:rPr lang="ko-KR" altLang="en-US" sz="1600" dirty="0"/>
              <a:t>교사들의 본질적 과업인 교수활동의 자율성과 전문성만을 지나치게 강조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627784" y="332656"/>
            <a:ext cx="4392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b="1" dirty="0"/>
              <a:t>제 </a:t>
            </a:r>
            <a:r>
              <a:rPr lang="en-US" altLang="ko-KR" sz="2400" b="1" dirty="0"/>
              <a:t>5 </a:t>
            </a:r>
            <a:r>
              <a:rPr lang="ko-KR" altLang="en-US" sz="2400" b="1" dirty="0"/>
              <a:t>절 </a:t>
            </a:r>
            <a:r>
              <a:rPr lang="ko-KR" altLang="en-US" sz="2400" b="1" dirty="0" err="1"/>
              <a:t>사회체제론의</a:t>
            </a:r>
            <a:r>
              <a:rPr lang="ko-KR" altLang="en-US" sz="2400" b="1" dirty="0"/>
              <a:t> 특징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395536" y="980728"/>
            <a:ext cx="4152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/>
              <a:t>1. </a:t>
            </a:r>
            <a:r>
              <a:rPr lang="ko-KR" altLang="en-US" b="1" dirty="0"/>
              <a:t>고전적 </a:t>
            </a:r>
            <a:r>
              <a:rPr lang="ko-KR" altLang="en-US" b="1" dirty="0" err="1"/>
              <a:t>조직론과</a:t>
            </a:r>
            <a:r>
              <a:rPr lang="ko-KR" altLang="en-US" b="1" dirty="0"/>
              <a:t> </a:t>
            </a:r>
            <a:r>
              <a:rPr lang="ko-KR" altLang="en-US" b="1" dirty="0" err="1"/>
              <a:t>사회체제론의</a:t>
            </a:r>
            <a:r>
              <a:rPr lang="ko-KR" altLang="en-US" b="1" dirty="0"/>
              <a:t> 비교</a:t>
            </a: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1043608" y="1484785"/>
          <a:ext cx="7128794" cy="5040890"/>
        </p:xfrm>
        <a:graphic>
          <a:graphicData uri="http://schemas.openxmlformats.org/drawingml/2006/table">
            <a:tbl>
              <a:tblPr/>
              <a:tblGrid>
                <a:gridCol w="3564397"/>
                <a:gridCol w="3564397"/>
              </a:tblGrid>
              <a:tr h="2419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바탕"/>
                        </a:rPr>
                        <a:t>고전이론</a:t>
                      </a:r>
                    </a:p>
                  </a:txBody>
                  <a:tcPr marL="65903" marR="65903" marT="32951" marB="3295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바탕"/>
                        </a:rPr>
                        <a:t>사회체제론</a:t>
                      </a:r>
                    </a:p>
                  </a:txBody>
                  <a:tcPr marL="65903" marR="65903" marT="32951" marB="3295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9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dirty="0">
                          <a:solidFill>
                            <a:srgbClr val="000000"/>
                          </a:solidFill>
                          <a:latin typeface="바탕"/>
                        </a:rPr>
                        <a:t>1. </a:t>
                      </a: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조직은 역할과 책임의 위계질서가 특징</a:t>
                      </a:r>
                    </a:p>
                  </a:txBody>
                  <a:tcPr marL="65903" marR="65903" marT="32951" marB="3295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조직의 특징은 외부에서 작용하는 </a:t>
                      </a:r>
                      <a:endParaRPr lang="en-US" altLang="ko-KR" sz="1100" dirty="0" smtClean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dirty="0" smtClean="0">
                          <a:solidFill>
                            <a:srgbClr val="000000"/>
                          </a:solidFill>
                          <a:latin typeface="바탕"/>
                        </a:rPr>
                        <a:t>사회정치집단과  제휴하는 </a:t>
                      </a: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것이다</a:t>
                      </a:r>
                      <a:r>
                        <a:rPr lang="en-US" altLang="ko-KR" sz="1100" dirty="0">
                          <a:solidFill>
                            <a:srgbClr val="000000"/>
                          </a:solidFill>
                          <a:latin typeface="바탕"/>
                        </a:rPr>
                        <a:t>.</a:t>
                      </a:r>
                    </a:p>
                  </a:txBody>
                  <a:tcPr marL="65903" marR="65903" marT="32951" marB="3295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권력은 최고책임자에게 집중</a:t>
                      </a:r>
                    </a:p>
                  </a:txBody>
                  <a:tcPr marL="65903" marR="65903" marT="32951" marB="3295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권력이 집단에 분산된다</a:t>
                      </a:r>
                      <a:r>
                        <a:rPr lang="en-US" altLang="ko-KR" sz="1100" dirty="0">
                          <a:solidFill>
                            <a:srgbClr val="000000"/>
                          </a:solidFill>
                          <a:latin typeface="바탕"/>
                        </a:rPr>
                        <a:t>.</a:t>
                      </a:r>
                    </a:p>
                  </a:txBody>
                  <a:tcPr marL="65903" marR="65903" marT="32951" marB="3295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9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공식적 목표가 사건의 일정한 방향을 제시</a:t>
                      </a:r>
                    </a:p>
                  </a:txBody>
                  <a:tcPr marL="65903" marR="65903" marT="32951" marB="3295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공식적 목표와 비공식적 목표가 흔히 상충되며 </a:t>
                      </a:r>
                      <a:endParaRPr lang="en-US" altLang="ko-KR" sz="1100" dirty="0" smtClean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dirty="0" smtClean="0">
                          <a:solidFill>
                            <a:srgbClr val="000000"/>
                          </a:solidFill>
                          <a:latin typeface="바탕"/>
                        </a:rPr>
                        <a:t>후자는  다양한 </a:t>
                      </a: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방향으로 이끌리게 된다</a:t>
                      </a:r>
                      <a:r>
                        <a:rPr lang="en-US" altLang="ko-KR" sz="1100" dirty="0">
                          <a:solidFill>
                            <a:srgbClr val="000000"/>
                          </a:solidFill>
                          <a:latin typeface="바탕"/>
                        </a:rPr>
                        <a:t>.</a:t>
                      </a:r>
                    </a:p>
                  </a:txBody>
                  <a:tcPr marL="65903" marR="65903" marT="32951" marB="3295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6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의사소통은 이미 설정된 통로에 따른다</a:t>
                      </a:r>
                      <a:r>
                        <a:rPr lang="en-US" altLang="ko-KR" sz="1100" dirty="0">
                          <a:solidFill>
                            <a:srgbClr val="000000"/>
                          </a:solidFill>
                          <a:latin typeface="바탕"/>
                        </a:rPr>
                        <a:t>.</a:t>
                      </a:r>
                    </a:p>
                  </a:txBody>
                  <a:tcPr marL="65903" marR="65903" marT="32951" marB="3295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의사소통은 관련 집단의 이해관계에 따라 달라진다</a:t>
                      </a:r>
                      <a:r>
                        <a:rPr lang="en-US" altLang="ko-KR" sz="1100" dirty="0">
                          <a:solidFill>
                            <a:srgbClr val="000000"/>
                          </a:solidFill>
                          <a:latin typeface="바탕"/>
                        </a:rPr>
                        <a:t>.</a:t>
                      </a:r>
                    </a:p>
                  </a:txBody>
                  <a:tcPr marL="65903" marR="65903" marT="32951" marB="3295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9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생산</a:t>
                      </a:r>
                      <a:r>
                        <a:rPr lang="en-US" altLang="ko-KR" sz="1100" dirty="0">
                          <a:solidFill>
                            <a:srgbClr val="000000"/>
                          </a:solidFill>
                          <a:latin typeface="바탕"/>
                        </a:rPr>
                        <a:t>(</a:t>
                      </a: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교수 또는 학습</a:t>
                      </a:r>
                      <a:r>
                        <a:rPr lang="en-US" altLang="ko-KR" sz="1100" dirty="0">
                          <a:solidFill>
                            <a:srgbClr val="000000"/>
                          </a:solidFill>
                          <a:latin typeface="바탕"/>
                        </a:rPr>
                        <a:t>)</a:t>
                      </a: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에 대한 통제는 </a:t>
                      </a:r>
                      <a:endParaRPr lang="en-US" altLang="ko-KR" sz="1100" dirty="0" smtClean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dirty="0" smtClean="0">
                          <a:solidFill>
                            <a:srgbClr val="000000"/>
                          </a:solidFill>
                          <a:latin typeface="바탕"/>
                        </a:rPr>
                        <a:t>조직의 </a:t>
                      </a: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규칙에 따른다</a:t>
                      </a:r>
                      <a:r>
                        <a:rPr lang="en-US" altLang="ko-KR" sz="1100" dirty="0">
                          <a:solidFill>
                            <a:srgbClr val="000000"/>
                          </a:solidFill>
                          <a:latin typeface="바탕"/>
                        </a:rPr>
                        <a:t>.</a:t>
                      </a:r>
                    </a:p>
                  </a:txBody>
                  <a:tcPr marL="65903" marR="65903" marT="32951" marB="3295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생산</a:t>
                      </a:r>
                      <a:r>
                        <a:rPr lang="en-US" altLang="ko-KR" sz="1100" dirty="0">
                          <a:solidFill>
                            <a:srgbClr val="000000"/>
                          </a:solidFill>
                          <a:latin typeface="바탕"/>
                        </a:rPr>
                        <a:t>(</a:t>
                      </a: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교수 또는 학습</a:t>
                      </a:r>
                      <a:r>
                        <a:rPr lang="en-US" altLang="ko-KR" sz="1100" dirty="0">
                          <a:solidFill>
                            <a:srgbClr val="000000"/>
                          </a:solidFill>
                          <a:latin typeface="바탕"/>
                        </a:rPr>
                        <a:t>)</a:t>
                      </a: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에 대한 통제는 </a:t>
                      </a:r>
                      <a:endParaRPr lang="en-US" altLang="ko-KR" sz="1100" dirty="0" smtClean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dirty="0" smtClean="0">
                          <a:solidFill>
                            <a:srgbClr val="000000"/>
                          </a:solidFill>
                          <a:latin typeface="바탕"/>
                        </a:rPr>
                        <a:t>집단의 </a:t>
                      </a: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비공식적 규범에 따르니다</a:t>
                      </a:r>
                      <a:r>
                        <a:rPr lang="en-US" altLang="ko-KR" sz="1100" dirty="0">
                          <a:solidFill>
                            <a:srgbClr val="000000"/>
                          </a:solidFill>
                          <a:latin typeface="바탕"/>
                        </a:rPr>
                        <a:t>.</a:t>
                      </a:r>
                    </a:p>
                  </a:txBody>
                  <a:tcPr marL="65903" marR="65903" marT="32951" marB="3295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상사가 부하를 관리한다</a:t>
                      </a:r>
                    </a:p>
                  </a:txBody>
                  <a:tcPr marL="65903" marR="65903" marT="32951" marB="3295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흔히 부하가 상사를 관리한다</a:t>
                      </a:r>
                      <a:r>
                        <a:rPr lang="en-US" altLang="ko-KR" sz="1100" dirty="0">
                          <a:solidFill>
                            <a:srgbClr val="000000"/>
                          </a:solidFill>
                          <a:latin typeface="바탕"/>
                        </a:rPr>
                        <a:t>.</a:t>
                      </a:r>
                    </a:p>
                  </a:txBody>
                  <a:tcPr marL="65903" marR="65903" marT="32951" marB="3295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6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갈등은 역기능적이고 반드시 제거되어야 한다</a:t>
                      </a:r>
                    </a:p>
                  </a:txBody>
                  <a:tcPr marL="65903" marR="65903" marT="32951" marB="3295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갈등은 흔히 매우 건설적이고 불가피하다</a:t>
                      </a:r>
                    </a:p>
                  </a:txBody>
                  <a:tcPr marL="65903" marR="65903" marT="32951" marB="3295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6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부하들은 경제적 욕구에 의해 동기가 유발된다</a:t>
                      </a:r>
                      <a:r>
                        <a:rPr lang="en-US" altLang="ko-KR" sz="1100" dirty="0">
                          <a:solidFill>
                            <a:srgbClr val="000000"/>
                          </a:solidFill>
                          <a:latin typeface="바탕"/>
                        </a:rPr>
                        <a:t>.</a:t>
                      </a:r>
                    </a:p>
                  </a:txBody>
                  <a:tcPr marL="65903" marR="65903" marT="32951" marB="3295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부하들은 경제적인 문제를 초월한 동기적 욕구가 있다</a:t>
                      </a:r>
                      <a:r>
                        <a:rPr lang="en-US" altLang="ko-KR" sz="1100" dirty="0">
                          <a:solidFill>
                            <a:srgbClr val="000000"/>
                          </a:solidFill>
                          <a:latin typeface="바탕"/>
                        </a:rPr>
                        <a:t>.</a:t>
                      </a:r>
                    </a:p>
                  </a:txBody>
                  <a:tcPr marL="65903" marR="65903" marT="32951" marB="3295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9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사람들은 일하기 싫어한다</a:t>
                      </a:r>
                      <a:r>
                        <a:rPr lang="en-US" altLang="ko-KR" sz="1100" dirty="0">
                          <a:solidFill>
                            <a:srgbClr val="000000"/>
                          </a:solidFill>
                          <a:latin typeface="바탕"/>
                        </a:rPr>
                        <a:t>. </a:t>
                      </a:r>
                      <a:endParaRPr lang="en-US" altLang="ko-KR" sz="1100" dirty="0" smtClean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dirty="0" smtClean="0">
                          <a:solidFill>
                            <a:srgbClr val="000000"/>
                          </a:solidFill>
                          <a:latin typeface="바탕"/>
                        </a:rPr>
                        <a:t>그래서 </a:t>
                      </a: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근접감독이 요구된다</a:t>
                      </a:r>
                      <a:r>
                        <a:rPr lang="en-US" altLang="ko-KR" sz="1100" dirty="0">
                          <a:solidFill>
                            <a:srgbClr val="000000"/>
                          </a:solidFill>
                          <a:latin typeface="바탕"/>
                        </a:rPr>
                        <a:t>.</a:t>
                      </a:r>
                    </a:p>
                  </a:txBody>
                  <a:tcPr marL="65903" marR="65903" marT="32951" marB="3295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어떤 사람이 일하기를 꺼린다면 </a:t>
                      </a:r>
                      <a:endParaRPr lang="en-US" altLang="ko-KR" sz="1100" dirty="0" smtClean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dirty="0" smtClean="0">
                          <a:solidFill>
                            <a:srgbClr val="000000"/>
                          </a:solidFill>
                          <a:latin typeface="바탕"/>
                        </a:rPr>
                        <a:t>그것은 </a:t>
                      </a: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학습된 것이지 </a:t>
                      </a:r>
                      <a:r>
                        <a:rPr lang="ko-KR" altLang="en-US" sz="1100" dirty="0" smtClean="0">
                          <a:solidFill>
                            <a:srgbClr val="000000"/>
                          </a:solidFill>
                          <a:latin typeface="바탕"/>
                        </a:rPr>
                        <a:t>타고난 </a:t>
                      </a: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성격은 아니다</a:t>
                      </a:r>
                      <a:r>
                        <a:rPr lang="en-US" altLang="ko-KR" sz="1100" dirty="0">
                          <a:solidFill>
                            <a:srgbClr val="000000"/>
                          </a:solidFill>
                          <a:latin typeface="바탕"/>
                        </a:rPr>
                        <a:t>.</a:t>
                      </a:r>
                    </a:p>
                  </a:txBody>
                  <a:tcPr marL="65903" marR="65903" marT="32951" marB="3295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9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인간은 요구되는 기능만 있다면 </a:t>
                      </a:r>
                      <a:endParaRPr lang="en-US" altLang="ko-KR" sz="1100" dirty="0" smtClean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dirty="0" smtClean="0">
                          <a:solidFill>
                            <a:srgbClr val="000000"/>
                          </a:solidFill>
                          <a:latin typeface="바탕"/>
                        </a:rPr>
                        <a:t>직무를  </a:t>
                      </a:r>
                      <a:r>
                        <a:rPr lang="ko-KR" altLang="en-US" sz="1100" dirty="0" err="1" smtClean="0">
                          <a:solidFill>
                            <a:srgbClr val="000000"/>
                          </a:solidFill>
                          <a:latin typeface="바탕"/>
                        </a:rPr>
                        <a:t>상호교환할</a:t>
                      </a:r>
                      <a:r>
                        <a:rPr lang="ko-KR" altLang="en-US" sz="1100" dirty="0" smtClean="0">
                          <a:solidFill>
                            <a:srgbClr val="000000"/>
                          </a:solidFill>
                          <a:latin typeface="바탕"/>
                        </a:rPr>
                        <a:t>  </a:t>
                      </a: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수 있다</a:t>
                      </a:r>
                      <a:r>
                        <a:rPr lang="en-US" altLang="ko-KR" sz="1100" dirty="0">
                          <a:solidFill>
                            <a:srgbClr val="000000"/>
                          </a:solidFill>
                          <a:latin typeface="바탕"/>
                        </a:rPr>
                        <a:t>.</a:t>
                      </a:r>
                    </a:p>
                  </a:txBody>
                  <a:tcPr marL="65903" marR="65903" marT="32951" marB="3295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인간은 자기 독자적 사회</a:t>
                      </a:r>
                      <a:r>
                        <a:rPr lang="en-US" altLang="ko-KR" sz="1100" dirty="0">
                          <a:solidFill>
                            <a:srgbClr val="000000"/>
                          </a:solidFill>
                          <a:latin typeface="바탕"/>
                        </a:rPr>
                        <a:t>,</a:t>
                      </a: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심리적 특징이 있어서 </a:t>
                      </a:r>
                      <a:endParaRPr lang="en-US" altLang="ko-KR" sz="1100" dirty="0" smtClean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dirty="0" smtClean="0">
                          <a:solidFill>
                            <a:srgbClr val="000000"/>
                          </a:solidFill>
                          <a:latin typeface="바탕"/>
                        </a:rPr>
                        <a:t>자기가 </a:t>
                      </a:r>
                      <a:r>
                        <a:rPr lang="ko-KR" altLang="en-US" sz="1100" dirty="0">
                          <a:solidFill>
                            <a:srgbClr val="000000"/>
                          </a:solidFill>
                          <a:latin typeface="바탕"/>
                        </a:rPr>
                        <a:t>맡은 역할의 생산성에 영향을 준다</a:t>
                      </a:r>
                      <a:r>
                        <a:rPr lang="en-US" altLang="ko-KR" sz="1100" dirty="0">
                          <a:solidFill>
                            <a:srgbClr val="000000"/>
                          </a:solidFill>
                          <a:latin typeface="바탕"/>
                        </a:rPr>
                        <a:t>.</a:t>
                      </a:r>
                    </a:p>
                  </a:txBody>
                  <a:tcPr marL="65903" marR="65903" marT="32951" marB="3295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323528" y="6165304"/>
            <a:ext cx="864096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ko-KR" sz="1600" b="1" dirty="0" smtClean="0"/>
          </a:p>
          <a:p>
            <a:r>
              <a:rPr lang="ko-KR" altLang="en-US" b="1" dirty="0" smtClean="0">
                <a:solidFill>
                  <a:srgbClr val="FF0000"/>
                </a:solidFill>
              </a:rPr>
              <a:t>즉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 smtClean="0">
                <a:solidFill>
                  <a:srgbClr val="FF0000"/>
                </a:solidFill>
              </a:rPr>
              <a:t>고전이론은 </a:t>
            </a:r>
            <a:r>
              <a:rPr lang="ko-KR" altLang="en-US" b="1" dirty="0">
                <a:solidFill>
                  <a:srgbClr val="FF0000"/>
                </a:solidFill>
              </a:rPr>
              <a:t>공식조직의 성격을 강조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체제이론은 비공식 조직의 성격을 강조함</a:t>
            </a:r>
            <a:r>
              <a:rPr lang="en-US" altLang="ko-KR" b="1" dirty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23528" y="764705"/>
            <a:ext cx="7848872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ko-KR" b="1" dirty="0" smtClean="0"/>
          </a:p>
          <a:p>
            <a:r>
              <a:rPr lang="en-US" altLang="ko-KR" b="1" dirty="0" smtClean="0"/>
              <a:t>※ Bennett</a:t>
            </a:r>
            <a:r>
              <a:rPr lang="ko-KR" altLang="en-US" b="1" dirty="0" smtClean="0"/>
              <a:t>의 </a:t>
            </a:r>
            <a:r>
              <a:rPr lang="ko-KR" altLang="en-US" b="1" dirty="0"/>
              <a:t>체제접근의 장점과 </a:t>
            </a:r>
            <a:r>
              <a:rPr lang="ko-KR" altLang="en-US" b="1" dirty="0" smtClean="0"/>
              <a:t>비판</a:t>
            </a:r>
            <a:endParaRPr lang="en-US" altLang="ko-KR" b="1" dirty="0" smtClean="0"/>
          </a:p>
          <a:p>
            <a:r>
              <a:rPr lang="en-US" altLang="ko-KR" b="1" dirty="0" smtClean="0"/>
              <a:t>1</a:t>
            </a:r>
            <a:r>
              <a:rPr lang="en-US" altLang="ko-KR" b="1" dirty="0"/>
              <a:t>) </a:t>
            </a:r>
            <a:r>
              <a:rPr lang="ko-KR" altLang="en-US" b="1" dirty="0"/>
              <a:t>체제접근의 장점</a:t>
            </a:r>
          </a:p>
          <a:p>
            <a:r>
              <a:rPr lang="en-US" altLang="ko-KR" sz="1600" dirty="0" smtClean="0"/>
              <a:t>   - </a:t>
            </a:r>
            <a:r>
              <a:rPr lang="ko-KR" altLang="en-US" sz="1600" dirty="0"/>
              <a:t>조직활동의 모든 측면이 고려되고 있다는 점에서 총체론적임</a:t>
            </a:r>
          </a:p>
          <a:p>
            <a:r>
              <a:rPr lang="en-US" altLang="ko-KR" sz="1600" dirty="0" smtClean="0"/>
              <a:t>   - </a:t>
            </a:r>
            <a:r>
              <a:rPr lang="ko-KR" altLang="en-US" sz="1600" dirty="0"/>
              <a:t>체제의 한 요소의 변화의 효과는 </a:t>
            </a:r>
            <a:r>
              <a:rPr lang="ko-KR" altLang="en-US" sz="1600" dirty="0" smtClean="0"/>
              <a:t>다른 요소의 </a:t>
            </a:r>
            <a:r>
              <a:rPr lang="ko-KR" altLang="en-US" sz="1600" dirty="0"/>
              <a:t>변화를 통해서 추적이 가능</a:t>
            </a:r>
          </a:p>
          <a:p>
            <a:r>
              <a:rPr lang="en-US" altLang="ko-KR" sz="1600" dirty="0" smtClean="0"/>
              <a:t>   - </a:t>
            </a:r>
            <a:r>
              <a:rPr lang="ko-KR" altLang="en-US" sz="1600" dirty="0"/>
              <a:t>환경의 영향을 분명히 인식</a:t>
            </a:r>
          </a:p>
          <a:p>
            <a:r>
              <a:rPr lang="en-US" altLang="ko-KR" sz="1600" dirty="0" smtClean="0"/>
              <a:t>   - </a:t>
            </a:r>
            <a:r>
              <a:rPr lang="ko-KR" altLang="en-US" sz="1600" dirty="0" smtClean="0"/>
              <a:t>투입과 </a:t>
            </a:r>
            <a:r>
              <a:rPr lang="ko-KR" altLang="en-US" sz="1600" dirty="0"/>
              <a:t>산출과의 관련성이 검토됨</a:t>
            </a:r>
          </a:p>
          <a:p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행정가가 </a:t>
            </a:r>
            <a:r>
              <a:rPr lang="ko-KR" altLang="en-US" sz="1600" dirty="0"/>
              <a:t>정확히 어떻게 행동하여야 하는가에 관한 가시적인 명제를 </a:t>
            </a:r>
            <a:r>
              <a:rPr lang="ko-KR" altLang="en-US" sz="1600" dirty="0" smtClean="0"/>
              <a:t>별로 제공</a:t>
            </a:r>
            <a:endParaRPr lang="en-US" altLang="ko-KR" sz="1600" dirty="0" smtClean="0"/>
          </a:p>
          <a:p>
            <a:r>
              <a:rPr lang="en-US" altLang="ko-KR" sz="1600" dirty="0" smtClean="0"/>
              <a:t>     </a:t>
            </a:r>
            <a:r>
              <a:rPr lang="ko-KR" altLang="en-US" sz="1600" dirty="0" smtClean="0"/>
              <a:t>하지 </a:t>
            </a:r>
            <a:r>
              <a:rPr lang="ko-KR" altLang="en-US" sz="1600" dirty="0"/>
              <a:t>못하고 있다</a:t>
            </a:r>
            <a:r>
              <a:rPr lang="en-US" altLang="ko-KR" sz="1600" dirty="0" smtClean="0"/>
              <a:t>.</a:t>
            </a:r>
          </a:p>
          <a:p>
            <a:endParaRPr lang="en-US" altLang="ko-KR" sz="1600" b="1" dirty="0" smtClean="0"/>
          </a:p>
          <a:p>
            <a:r>
              <a:rPr lang="en-US" altLang="ko-KR" b="1" dirty="0" smtClean="0"/>
              <a:t>2) </a:t>
            </a:r>
            <a:r>
              <a:rPr lang="ko-KR" altLang="en-US" b="1" dirty="0" smtClean="0"/>
              <a:t>체제접근의 비판</a:t>
            </a:r>
          </a:p>
          <a:p>
            <a:pPr>
              <a:buFontTx/>
              <a:buChar char="-"/>
            </a:pPr>
            <a:r>
              <a:rPr lang="ko-KR" altLang="en-US" sz="1600" dirty="0" smtClean="0"/>
              <a:t> 조직이란 체제는 인간으로 구성되고 인간에 의해서 운영되므로 대인관계가 특정의      </a:t>
            </a:r>
            <a:endParaRPr lang="en-US" altLang="ko-KR" sz="1600" dirty="0" smtClean="0"/>
          </a:p>
          <a:p>
            <a:r>
              <a:rPr lang="en-US" altLang="ko-KR" sz="1600" dirty="0" smtClean="0"/>
              <a:t>  </a:t>
            </a:r>
            <a:r>
              <a:rPr lang="ko-KR" altLang="en-US" sz="1600" dirty="0" smtClean="0"/>
              <a:t>조직의 형태보다 더 중요하므로 조직의 구조나 형태는 인간의 통제를 받음</a:t>
            </a:r>
            <a:r>
              <a:rPr lang="en-US" altLang="ko-KR" sz="1600" dirty="0" smtClean="0"/>
              <a:t>.</a:t>
            </a:r>
          </a:p>
          <a:p>
            <a:pPr>
              <a:buFontTx/>
              <a:buChar char="-"/>
            </a:pPr>
            <a:r>
              <a:rPr lang="ko-KR" altLang="en-US" sz="1600" dirty="0" smtClean="0"/>
              <a:t> 체제이론은 체제 내에서 열심히 일하려는 동기의 원인에 대해서는 별로 알려주는 </a:t>
            </a:r>
            <a:endParaRPr lang="en-US" altLang="ko-KR" sz="1600" dirty="0" smtClean="0"/>
          </a:p>
          <a:p>
            <a:r>
              <a:rPr lang="en-US" altLang="ko-KR" sz="1600" dirty="0" smtClean="0"/>
              <a:t>  </a:t>
            </a:r>
            <a:r>
              <a:rPr lang="ko-KR" altLang="en-US" sz="1600" dirty="0" smtClean="0"/>
              <a:t>것이 없다</a:t>
            </a:r>
            <a:r>
              <a:rPr lang="en-US" altLang="ko-KR" sz="1600" dirty="0" smtClean="0"/>
              <a:t>.</a:t>
            </a:r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체제의 경계선이 상황이나 시간에 따라 변하기도 한다</a:t>
            </a:r>
            <a:r>
              <a:rPr lang="en-US" altLang="ko-KR" sz="1600" dirty="0" smtClean="0"/>
              <a:t>.</a:t>
            </a:r>
          </a:p>
          <a:p>
            <a:pPr>
              <a:buFontTx/>
              <a:buChar char="-"/>
            </a:pPr>
            <a:r>
              <a:rPr lang="ko-KR" altLang="en-US" sz="1600" dirty="0" smtClean="0"/>
              <a:t> 동일한 체제의 구성원들이 체제의 구조나 목적에 대해 각기 전혀 다른 해석을 </a:t>
            </a:r>
            <a:endParaRPr lang="en-US" altLang="ko-KR" sz="1600" dirty="0" smtClean="0"/>
          </a:p>
          <a:p>
            <a:r>
              <a:rPr lang="en-US" altLang="ko-KR" sz="1600" dirty="0" smtClean="0"/>
              <a:t>  </a:t>
            </a:r>
            <a:r>
              <a:rPr lang="ko-KR" altLang="en-US" sz="1600" dirty="0" smtClean="0"/>
              <a:t>할 수도 있다</a:t>
            </a:r>
            <a:r>
              <a:rPr lang="en-US" altLang="ko-KR" sz="1600" dirty="0" smtClean="0"/>
              <a:t>.</a:t>
            </a:r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개인의 행동이 수시로 체제의 성격을 변형시킨다</a:t>
            </a:r>
            <a:r>
              <a:rPr lang="en-US" altLang="ko-KR" sz="1600" dirty="0" smtClean="0"/>
              <a:t>.</a:t>
            </a:r>
          </a:p>
          <a:p>
            <a:pPr>
              <a:buFontTx/>
              <a:buChar char="-"/>
            </a:pPr>
            <a:r>
              <a:rPr lang="ko-KR" altLang="en-US" sz="1600" dirty="0" smtClean="0"/>
              <a:t> 체제이론 그 자체는 다른 것을 고려하지 않고는 조직행위를 설명할 수 없다</a:t>
            </a:r>
            <a:r>
              <a:rPr lang="en-US" altLang="ko-KR" sz="1600" dirty="0" smtClean="0"/>
              <a:t>.</a:t>
            </a:r>
          </a:p>
          <a:p>
            <a:endParaRPr lang="en-US" altLang="ko-KR" sz="1600" dirty="0"/>
          </a:p>
        </p:txBody>
      </p:sp>
      <p:sp>
        <p:nvSpPr>
          <p:cNvPr id="3" name="직사각형 2"/>
          <p:cNvSpPr/>
          <p:nvPr/>
        </p:nvSpPr>
        <p:spPr>
          <a:xfrm>
            <a:off x="395536" y="404664"/>
            <a:ext cx="2800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 smtClean="0"/>
              <a:t>2. </a:t>
            </a:r>
            <a:r>
              <a:rPr lang="ko-KR" altLang="en-US" b="1" dirty="0" smtClean="0"/>
              <a:t>체제적 접근의 장</a:t>
            </a:r>
            <a:r>
              <a:rPr lang="en-US" altLang="ko-KR" b="1" dirty="0" smtClean="0"/>
              <a:t>․</a:t>
            </a:r>
            <a:r>
              <a:rPr lang="ko-KR" altLang="en-US" b="1" dirty="0" smtClean="0"/>
              <a:t>단점</a:t>
            </a:r>
            <a:endParaRPr lang="ko-KR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3728" y="980728"/>
            <a:ext cx="4968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 smtClean="0"/>
              <a:t>목            차</a:t>
            </a:r>
            <a:endParaRPr lang="ko-KR" altLang="en-US" sz="2800" dirty="0"/>
          </a:p>
        </p:txBody>
      </p:sp>
      <p:sp>
        <p:nvSpPr>
          <p:cNvPr id="5" name="직사각형 4"/>
          <p:cNvSpPr/>
          <p:nvPr/>
        </p:nvSpPr>
        <p:spPr>
          <a:xfrm>
            <a:off x="1043608" y="2060848"/>
            <a:ext cx="34900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제 </a:t>
            </a:r>
            <a:r>
              <a:rPr lang="en-US" altLang="ko-KR" dirty="0" smtClean="0"/>
              <a:t>1 </a:t>
            </a:r>
            <a:r>
              <a:rPr lang="ko-KR" altLang="en-US" dirty="0" smtClean="0"/>
              <a:t>절 </a:t>
            </a:r>
            <a:r>
              <a:rPr lang="ko-KR" altLang="en-US" dirty="0"/>
              <a:t>체제의 기본개념과 특징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1043608" y="2780928"/>
            <a:ext cx="41937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제 </a:t>
            </a:r>
            <a:r>
              <a:rPr lang="en-US" altLang="ko-KR" dirty="0"/>
              <a:t>2 </a:t>
            </a:r>
            <a:r>
              <a:rPr lang="ko-KR" altLang="en-US" dirty="0"/>
              <a:t>절 </a:t>
            </a:r>
            <a:r>
              <a:rPr lang="en-US" altLang="ko-KR" dirty="0" err="1"/>
              <a:t>Getzels-Guba</a:t>
            </a:r>
            <a:r>
              <a:rPr lang="ko-KR" altLang="en-US" dirty="0"/>
              <a:t>의 사회체제 모형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1043608" y="3501008"/>
            <a:ext cx="30563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제 </a:t>
            </a:r>
            <a:r>
              <a:rPr lang="en-US" altLang="ko-KR" dirty="0" smtClean="0"/>
              <a:t>3 </a:t>
            </a:r>
            <a:r>
              <a:rPr lang="ko-KR" altLang="en-US" dirty="0" smtClean="0"/>
              <a:t>절 </a:t>
            </a:r>
            <a:r>
              <a:rPr lang="en-US" altLang="ko-KR" dirty="0" err="1"/>
              <a:t>Likert</a:t>
            </a:r>
            <a:r>
              <a:rPr lang="ko-KR" altLang="en-US" dirty="0"/>
              <a:t>의 경영체제론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1050964" y="4221088"/>
            <a:ext cx="29466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제 </a:t>
            </a:r>
            <a:r>
              <a:rPr lang="en-US" altLang="ko-KR" dirty="0"/>
              <a:t>4 </a:t>
            </a:r>
            <a:r>
              <a:rPr lang="ko-KR" altLang="en-US" dirty="0"/>
              <a:t>절 학교조직의 독자성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1050964" y="4869160"/>
            <a:ext cx="29466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제 </a:t>
            </a:r>
            <a:r>
              <a:rPr lang="en-US" altLang="ko-KR" dirty="0"/>
              <a:t>5 </a:t>
            </a:r>
            <a:r>
              <a:rPr lang="ko-KR" altLang="en-US" dirty="0"/>
              <a:t>절 </a:t>
            </a:r>
            <a:r>
              <a:rPr lang="ko-KR" altLang="en-US" dirty="0" err="1"/>
              <a:t>사회체제론의</a:t>
            </a:r>
            <a:r>
              <a:rPr lang="ko-KR" altLang="en-US" dirty="0"/>
              <a:t> 특징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555776" y="332656"/>
            <a:ext cx="45929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b="1" dirty="0"/>
              <a:t>제 </a:t>
            </a:r>
            <a:r>
              <a:rPr lang="en-US" altLang="ko-KR" sz="2400" b="1" dirty="0" smtClean="0"/>
              <a:t>1 </a:t>
            </a:r>
            <a:r>
              <a:rPr lang="ko-KR" altLang="en-US" sz="2400" b="1" dirty="0" smtClean="0"/>
              <a:t>절 </a:t>
            </a:r>
            <a:r>
              <a:rPr lang="ko-KR" altLang="en-US" sz="2400" b="1" dirty="0"/>
              <a:t>체제의 기본개념과 특징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251520" y="1412776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dirty="0" smtClean="0"/>
              <a:t> 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조직을 이해하는데 유용한 개념의 하나가 체제이론이다</a:t>
            </a:r>
            <a:r>
              <a:rPr lang="en-US" altLang="ko-KR" sz="1600" dirty="0" smtClean="0"/>
              <a:t>.</a:t>
            </a:r>
            <a:endParaRPr lang="ko-KR" altLang="en-US" sz="1600" dirty="0"/>
          </a:p>
          <a:p>
            <a:pPr>
              <a:lnSpc>
                <a:spcPct val="150000"/>
              </a:lnSpc>
            </a:pPr>
            <a:r>
              <a:rPr lang="ko-KR" altLang="en-US" sz="1600" dirty="0" err="1" smtClean="0"/>
              <a:t>체제론적</a:t>
            </a:r>
            <a:r>
              <a:rPr lang="ko-KR" altLang="en-US" sz="1600" dirty="0" smtClean="0"/>
              <a:t> 접근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조직을 </a:t>
            </a:r>
            <a:r>
              <a:rPr lang="ko-KR" altLang="en-US" sz="1600" dirty="0"/>
              <a:t>전체로 이해하려고 나타난 것</a:t>
            </a:r>
            <a:r>
              <a:rPr lang="en-US" altLang="ko-KR" sz="1600" dirty="0"/>
              <a:t>.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       </a:t>
            </a:r>
            <a:r>
              <a:rPr lang="ko-KR" altLang="en-US" sz="1600" dirty="0" smtClean="0"/>
              <a:t>생물학에서 </a:t>
            </a:r>
            <a:r>
              <a:rPr lang="ko-KR" altLang="en-US" sz="1600" dirty="0"/>
              <a:t>비롯하여 물리학과 사회과학으로 </a:t>
            </a:r>
            <a:r>
              <a:rPr lang="ko-KR" altLang="en-US" sz="1600" dirty="0" smtClean="0"/>
              <a:t>보편화된 것</a:t>
            </a:r>
            <a:r>
              <a:rPr lang="en-US" altLang="ko-KR" sz="1600" dirty="0"/>
              <a:t>. </a:t>
            </a:r>
          </a:p>
          <a:p>
            <a:pPr>
              <a:lnSpc>
                <a:spcPct val="150000"/>
              </a:lnSpc>
            </a:pPr>
            <a:r>
              <a:rPr lang="ko-KR" altLang="en-US" sz="1600" dirty="0" smtClean="0"/>
              <a:t>사회체제이론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조직은 </a:t>
            </a:r>
            <a:r>
              <a:rPr lang="ko-KR" altLang="en-US" sz="1600" dirty="0"/>
              <a:t>여러 집단으로 구성되며</a:t>
            </a:r>
            <a:r>
              <a:rPr lang="en-US" altLang="ko-KR" sz="1600" dirty="0"/>
              <a:t>, </a:t>
            </a:r>
            <a:r>
              <a:rPr lang="ko-KR" altLang="en-US" sz="1600" dirty="0"/>
              <a:t>집단은 여러 개인으로 구성되어 있고 각기 </a:t>
            </a:r>
            <a:r>
              <a:rPr lang="ko-KR" altLang="en-US" sz="1600" dirty="0" smtClean="0"/>
              <a:t>   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                  </a:t>
            </a:r>
            <a:r>
              <a:rPr lang="ko-KR" altLang="en-US" sz="1600" dirty="0" smtClean="0"/>
              <a:t>상호의존적인 </a:t>
            </a:r>
            <a:r>
              <a:rPr lang="ko-KR" altLang="en-US" sz="1600" dirty="0"/>
              <a:t>구조와 기능을 수행하는 하나의 </a:t>
            </a:r>
            <a:r>
              <a:rPr lang="ko-KR" altLang="en-US" sz="1600" dirty="0" smtClean="0"/>
              <a:t>통합체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                   - </a:t>
            </a:r>
            <a:r>
              <a:rPr lang="ko-KR" altLang="en-US" sz="1600" dirty="0" smtClean="0"/>
              <a:t>사회현상의 기술을 설명하며 </a:t>
            </a:r>
            <a:r>
              <a:rPr lang="ko-KR" altLang="en-US" sz="1600" dirty="0"/>
              <a:t>예언하려는데 적용한 </a:t>
            </a:r>
            <a:r>
              <a:rPr lang="ko-KR" altLang="en-US" sz="1600" dirty="0" smtClean="0"/>
              <a:t>것</a:t>
            </a:r>
            <a:endParaRPr lang="en-US" altLang="ko-KR" sz="1600" dirty="0"/>
          </a:p>
        </p:txBody>
      </p:sp>
      <p:sp>
        <p:nvSpPr>
          <p:cNvPr id="4" name="직사각형 3"/>
          <p:cNvSpPr/>
          <p:nvPr/>
        </p:nvSpPr>
        <p:spPr>
          <a:xfrm>
            <a:off x="179512" y="4437112"/>
            <a:ext cx="8856984" cy="2054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500" dirty="0" smtClean="0"/>
              <a:t>* Griffiths - </a:t>
            </a:r>
            <a:r>
              <a:rPr lang="ko-KR" altLang="en-US" sz="1500" dirty="0" smtClean="0"/>
              <a:t>상호 반응하는 </a:t>
            </a:r>
            <a:r>
              <a:rPr lang="ko-KR" altLang="en-US" sz="1500" dirty="0"/>
              <a:t>요소들의 복합체</a:t>
            </a:r>
          </a:p>
          <a:p>
            <a:pPr>
              <a:lnSpc>
                <a:spcPct val="150000"/>
              </a:lnSpc>
            </a:pPr>
            <a:r>
              <a:rPr lang="en-US" altLang="ko-KR" sz="1500" dirty="0" smtClean="0"/>
              <a:t>* Turner - </a:t>
            </a:r>
            <a:r>
              <a:rPr lang="ko-KR" altLang="en-US" sz="1500" dirty="0" smtClean="0"/>
              <a:t>체제를 </a:t>
            </a:r>
            <a:r>
              <a:rPr lang="ko-KR" altLang="en-US" sz="1500" dirty="0"/>
              <a:t>경계선에 둘러싸인 상호 관련된 부분들의 복합체로 어떤 </a:t>
            </a:r>
            <a:r>
              <a:rPr lang="ko-KR" altLang="en-US" sz="1500" dirty="0" smtClean="0"/>
              <a:t>환경 속에 </a:t>
            </a:r>
            <a:r>
              <a:rPr lang="ko-KR" altLang="en-US" sz="1500" dirty="0"/>
              <a:t>존재하는 것</a:t>
            </a:r>
          </a:p>
          <a:p>
            <a:pPr>
              <a:lnSpc>
                <a:spcPct val="150000"/>
              </a:lnSpc>
            </a:pPr>
            <a:r>
              <a:rPr lang="en-US" altLang="ko-KR" sz="1500" dirty="0" smtClean="0"/>
              <a:t>* </a:t>
            </a:r>
            <a:r>
              <a:rPr lang="en-US" altLang="ko-KR" sz="1500" dirty="0" err="1" smtClean="0"/>
              <a:t>Luthans</a:t>
            </a:r>
            <a:r>
              <a:rPr lang="en-US" altLang="ko-KR" sz="1500" dirty="0" smtClean="0"/>
              <a:t> - </a:t>
            </a:r>
            <a:r>
              <a:rPr lang="ko-KR" altLang="en-US" sz="1500" dirty="0" smtClean="0"/>
              <a:t>상호 관련되고 </a:t>
            </a:r>
            <a:r>
              <a:rPr lang="ko-KR" altLang="en-US" sz="1500" dirty="0"/>
              <a:t>의존적인 요소로 구성되어 </a:t>
            </a:r>
            <a:r>
              <a:rPr lang="ko-KR" altLang="en-US" sz="1500" dirty="0" smtClean="0"/>
              <a:t>상호 </a:t>
            </a:r>
            <a:r>
              <a:rPr lang="ko-KR" altLang="en-US" sz="1500" dirty="0" err="1" smtClean="0"/>
              <a:t>작용시</a:t>
            </a:r>
            <a:r>
              <a:rPr lang="ko-KR" altLang="en-US" sz="1500" dirty="0" smtClean="0"/>
              <a:t> </a:t>
            </a:r>
            <a:r>
              <a:rPr lang="ko-KR" altLang="en-US" sz="1500" dirty="0"/>
              <a:t>통일된 전체를 이룬다고 정의</a:t>
            </a:r>
          </a:p>
          <a:p>
            <a:pPr>
              <a:lnSpc>
                <a:spcPct val="150000"/>
              </a:lnSpc>
            </a:pPr>
            <a:r>
              <a:rPr lang="en-US" altLang="ko-KR" sz="1500" dirty="0" smtClean="0"/>
              <a:t>* </a:t>
            </a:r>
            <a:r>
              <a:rPr lang="en-US" altLang="ko-KR" sz="1500" dirty="0" err="1" smtClean="0"/>
              <a:t>Kast</a:t>
            </a:r>
            <a:r>
              <a:rPr lang="ko-KR" altLang="en-US" sz="1500" dirty="0"/>
              <a:t>와 </a:t>
            </a:r>
            <a:r>
              <a:rPr lang="en-US" altLang="ko-KR" sz="1500" dirty="0" err="1" smtClean="0"/>
              <a:t>Rosenweig</a:t>
            </a:r>
            <a:r>
              <a:rPr lang="en-US" altLang="ko-KR" sz="1500" dirty="0" smtClean="0"/>
              <a:t> – </a:t>
            </a:r>
            <a:r>
              <a:rPr lang="ko-KR" altLang="en-US" sz="1500" dirty="0" smtClean="0"/>
              <a:t>두 개 이상의 </a:t>
            </a:r>
            <a:r>
              <a:rPr lang="ko-KR" altLang="en-US" sz="1500" dirty="0"/>
              <a:t>상호의존적 부분이나 하위체제로 구성된 하나의 조직화된 </a:t>
            </a:r>
            <a:r>
              <a:rPr lang="ko-KR" altLang="en-US" sz="1500" dirty="0" smtClean="0"/>
              <a:t>종합된</a:t>
            </a:r>
            <a:endParaRPr lang="en-US" altLang="ko-KR" sz="1500" dirty="0" smtClean="0"/>
          </a:p>
          <a:p>
            <a:pPr>
              <a:lnSpc>
                <a:spcPct val="150000"/>
              </a:lnSpc>
            </a:pPr>
            <a:r>
              <a:rPr lang="ko-KR" altLang="en-US" sz="1500" dirty="0" smtClean="0"/>
              <a:t>                             전체인데 </a:t>
            </a:r>
            <a:r>
              <a:rPr lang="ko-KR" altLang="en-US" sz="1500" dirty="0"/>
              <a:t>확인이 가능한 경계선에 의하여 상위체제인 환경과 구별된다고 </a:t>
            </a:r>
            <a:r>
              <a:rPr lang="ko-KR" altLang="en-US" sz="1500" dirty="0" smtClean="0"/>
              <a:t>정의</a:t>
            </a:r>
            <a:endParaRPr lang="en-US" altLang="ko-KR" sz="1500" dirty="0" smtClean="0"/>
          </a:p>
          <a:p>
            <a:endParaRPr lang="ko-KR" altLang="en-US" sz="1500" dirty="0"/>
          </a:p>
        </p:txBody>
      </p:sp>
      <p:sp>
        <p:nvSpPr>
          <p:cNvPr id="5" name="직사각형 4"/>
          <p:cNvSpPr/>
          <p:nvPr/>
        </p:nvSpPr>
        <p:spPr>
          <a:xfrm>
            <a:off x="251520" y="4005064"/>
            <a:ext cx="17187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 smtClean="0"/>
              <a:t>1) </a:t>
            </a:r>
            <a:r>
              <a:rPr lang="ko-KR" altLang="en-US" dirty="0" smtClean="0"/>
              <a:t>체제의 정의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323528" y="980728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 smtClean="0"/>
              <a:t>1. </a:t>
            </a:r>
            <a:r>
              <a:rPr lang="ko-KR" altLang="en-US" b="1" dirty="0" smtClean="0"/>
              <a:t>체제 란</a:t>
            </a:r>
            <a:r>
              <a:rPr lang="en-US" altLang="ko-KR" b="1" dirty="0" smtClean="0"/>
              <a:t>?</a:t>
            </a:r>
            <a:endParaRPr lang="ko-KR" alt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95536" y="332656"/>
            <a:ext cx="8352928" cy="6170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b="1" dirty="0" smtClean="0"/>
              <a:t>2) </a:t>
            </a:r>
            <a:r>
              <a:rPr lang="ko-KR" altLang="en-US" sz="2000" b="1" dirty="0" smtClean="0"/>
              <a:t>체제의 구성</a:t>
            </a:r>
          </a:p>
          <a:p>
            <a:endParaRPr lang="en-US" altLang="ko-KR" sz="1500" dirty="0" smtClean="0"/>
          </a:p>
          <a:p>
            <a:pPr>
              <a:lnSpc>
                <a:spcPct val="150000"/>
              </a:lnSpc>
              <a:buFontTx/>
              <a:buChar char="-"/>
            </a:pPr>
            <a:r>
              <a:rPr lang="ko-KR" altLang="en-US" sz="1500" dirty="0" smtClean="0"/>
              <a:t> 체제를 구성하기 위해서는 부분들은 상호 관련되어 어느 한 부분에 변화가 오면 그 결과가 </a:t>
            </a:r>
            <a:endParaRPr lang="en-US" altLang="ko-KR" sz="1500" dirty="0" smtClean="0"/>
          </a:p>
          <a:p>
            <a:pPr>
              <a:lnSpc>
                <a:spcPct val="150000"/>
              </a:lnSpc>
            </a:pPr>
            <a:r>
              <a:rPr lang="ko-KR" altLang="en-US" sz="1500" dirty="0" smtClean="0"/>
              <a:t>  다른 부분에 영향을 미치게 되어야 한다</a:t>
            </a:r>
            <a:r>
              <a:rPr lang="en-US" altLang="ko-KR" sz="1500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500" i="1" dirty="0" smtClean="0">
                <a:solidFill>
                  <a:srgbClr val="FF0000"/>
                </a:solidFill>
              </a:rPr>
              <a:t>   </a:t>
            </a:r>
            <a:r>
              <a:rPr lang="ko-KR" altLang="en-US" sz="1500" b="1" dirty="0" smtClean="0">
                <a:solidFill>
                  <a:srgbClr val="FF0000"/>
                </a:solidFill>
              </a:rPr>
              <a:t>예시</a:t>
            </a:r>
            <a:r>
              <a:rPr lang="en-US" altLang="ko-KR" sz="1500" b="1" dirty="0" smtClean="0">
                <a:solidFill>
                  <a:srgbClr val="FF0000"/>
                </a:solidFill>
              </a:rPr>
              <a:t>) </a:t>
            </a:r>
            <a:r>
              <a:rPr lang="ko-KR" altLang="en-US" sz="1500" b="1" dirty="0" smtClean="0">
                <a:solidFill>
                  <a:srgbClr val="FF0000"/>
                </a:solidFill>
              </a:rPr>
              <a:t>신체라는 체제에서 심장의 변화는 신체의 다른 부분에 변화를 가져오고 </a:t>
            </a:r>
            <a:r>
              <a:rPr lang="en-US" altLang="ko-KR" sz="1500" b="1" dirty="0" smtClean="0">
                <a:solidFill>
                  <a:srgbClr val="FF0000"/>
                </a:solidFill>
              </a:rPr>
              <a:t>, </a:t>
            </a:r>
            <a:r>
              <a:rPr lang="ko-KR" altLang="en-US" sz="1500" b="1" dirty="0" smtClean="0">
                <a:solidFill>
                  <a:srgbClr val="FF0000"/>
                </a:solidFill>
              </a:rPr>
              <a:t>가정이라는 </a:t>
            </a:r>
            <a:endParaRPr lang="en-US" altLang="ko-KR" sz="15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500" b="1" dirty="0" smtClean="0">
                <a:solidFill>
                  <a:srgbClr val="FF0000"/>
                </a:solidFill>
              </a:rPr>
              <a:t>           </a:t>
            </a:r>
            <a:r>
              <a:rPr lang="ko-KR" altLang="en-US" sz="1500" b="1" dirty="0" smtClean="0">
                <a:solidFill>
                  <a:srgbClr val="FF0000"/>
                </a:solidFill>
              </a:rPr>
              <a:t>체제에서 아버지의 지위상의 변화는 다른 가족들의 변화를 가져온다고 함</a:t>
            </a:r>
            <a:r>
              <a:rPr lang="en-US" altLang="ko-KR" sz="1500" b="1" dirty="0" smtClean="0">
                <a:solidFill>
                  <a:srgbClr val="FF000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endParaRPr lang="en-US" altLang="ko-KR" sz="1500" dirty="0" smtClean="0"/>
          </a:p>
          <a:p>
            <a:pPr>
              <a:lnSpc>
                <a:spcPct val="150000"/>
              </a:lnSpc>
            </a:pPr>
            <a:r>
              <a:rPr lang="en-US" altLang="ko-KR" sz="1500" dirty="0" smtClean="0"/>
              <a:t>- </a:t>
            </a:r>
            <a:r>
              <a:rPr lang="ko-KR" altLang="en-US" sz="1500" dirty="0" smtClean="0"/>
              <a:t>모든 체제는 주위환경과 구분할 수 있는 경계선이 있다</a:t>
            </a:r>
            <a:r>
              <a:rPr lang="en-US" altLang="ko-KR" sz="15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500" i="1" dirty="0" smtClean="0">
                <a:solidFill>
                  <a:srgbClr val="FF0000"/>
                </a:solidFill>
              </a:rPr>
              <a:t>  </a:t>
            </a:r>
            <a:r>
              <a:rPr lang="ko-KR" altLang="en-US" sz="1500" b="1" dirty="0" smtClean="0">
                <a:solidFill>
                  <a:srgbClr val="FF0000"/>
                </a:solidFill>
              </a:rPr>
              <a:t>예시</a:t>
            </a:r>
            <a:r>
              <a:rPr lang="en-US" altLang="ko-KR" sz="1500" b="1" dirty="0" smtClean="0">
                <a:solidFill>
                  <a:srgbClr val="FF0000"/>
                </a:solidFill>
              </a:rPr>
              <a:t>)  </a:t>
            </a:r>
            <a:r>
              <a:rPr lang="ko-KR" altLang="en-US" sz="1500" b="1" dirty="0" smtClean="0">
                <a:solidFill>
                  <a:srgbClr val="FF0000"/>
                </a:solidFill>
              </a:rPr>
              <a:t>신체라는 체제의 경계선은 피부로서 분명하지만</a:t>
            </a:r>
            <a:r>
              <a:rPr lang="en-US" altLang="ko-KR" sz="1500" b="1" dirty="0" smtClean="0">
                <a:solidFill>
                  <a:srgbClr val="FF0000"/>
                </a:solidFill>
              </a:rPr>
              <a:t>, </a:t>
            </a:r>
            <a:r>
              <a:rPr lang="ko-KR" altLang="en-US" sz="1500" b="1" dirty="0" smtClean="0">
                <a:solidFill>
                  <a:srgbClr val="FF0000"/>
                </a:solidFill>
              </a:rPr>
              <a:t>학교의 경계선은 그렇게 분명치는 </a:t>
            </a:r>
            <a:endParaRPr lang="en-US" altLang="ko-KR" sz="15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500" b="1" dirty="0" smtClean="0">
                <a:solidFill>
                  <a:srgbClr val="FF0000"/>
                </a:solidFill>
              </a:rPr>
              <a:t>           </a:t>
            </a:r>
            <a:r>
              <a:rPr lang="ko-KR" altLang="en-US" sz="1500" b="1" dirty="0" smtClean="0">
                <a:solidFill>
                  <a:srgbClr val="FF0000"/>
                </a:solidFill>
              </a:rPr>
              <a:t>않으나  한계가 있는 것은 부인할 수 없다</a:t>
            </a:r>
            <a:r>
              <a:rPr lang="en-US" altLang="ko-KR" sz="1500" b="1" dirty="0" smtClean="0">
                <a:solidFill>
                  <a:srgbClr val="FF0000"/>
                </a:solidFill>
              </a:rPr>
              <a:t>. </a:t>
            </a:r>
          </a:p>
          <a:p>
            <a:pPr>
              <a:lnSpc>
                <a:spcPct val="150000"/>
              </a:lnSpc>
            </a:pPr>
            <a:endParaRPr lang="en-US" altLang="ko-KR" sz="1500" dirty="0" smtClean="0"/>
          </a:p>
          <a:p>
            <a:pPr>
              <a:lnSpc>
                <a:spcPct val="150000"/>
              </a:lnSpc>
            </a:pPr>
            <a:r>
              <a:rPr lang="en-US" altLang="ko-KR" sz="1500" dirty="0" smtClean="0"/>
              <a:t>- </a:t>
            </a:r>
            <a:r>
              <a:rPr lang="ko-KR" altLang="en-US" sz="1500" dirty="0" smtClean="0"/>
              <a:t>개방체제 </a:t>
            </a:r>
            <a:r>
              <a:rPr lang="en-US" altLang="ko-KR" sz="1500" dirty="0" smtClean="0"/>
              <a:t>: </a:t>
            </a:r>
            <a:r>
              <a:rPr lang="ko-KR" altLang="en-US" sz="1500" dirty="0" smtClean="0"/>
              <a:t>그 경계선을 넘어 환경과 상호작용하는 경우 </a:t>
            </a:r>
          </a:p>
          <a:p>
            <a:pPr>
              <a:lnSpc>
                <a:spcPct val="150000"/>
              </a:lnSpc>
            </a:pPr>
            <a:r>
              <a:rPr lang="en-US" altLang="ko-KR" sz="1500" dirty="0" smtClean="0"/>
              <a:t>- </a:t>
            </a:r>
            <a:r>
              <a:rPr lang="ko-KR" altLang="en-US" sz="1500" dirty="0" err="1" smtClean="0"/>
              <a:t>패쇄체제</a:t>
            </a:r>
            <a:r>
              <a:rPr lang="ko-KR" altLang="en-US" sz="1500" dirty="0" smtClean="0"/>
              <a:t> </a:t>
            </a:r>
            <a:r>
              <a:rPr lang="en-US" altLang="ko-KR" sz="1500" dirty="0" smtClean="0"/>
              <a:t>: </a:t>
            </a:r>
            <a:r>
              <a:rPr lang="ko-KR" altLang="en-US" sz="1500" dirty="0" smtClean="0"/>
              <a:t>상호작용 관계가 없는 경우 </a:t>
            </a:r>
          </a:p>
          <a:p>
            <a:pPr>
              <a:lnSpc>
                <a:spcPct val="150000"/>
              </a:lnSpc>
            </a:pPr>
            <a:r>
              <a:rPr lang="en-US" altLang="ko-KR" sz="1500" dirty="0" smtClean="0"/>
              <a:t>- </a:t>
            </a:r>
            <a:r>
              <a:rPr lang="ko-KR" altLang="en-US" sz="1500" dirty="0" smtClean="0"/>
              <a:t>상위체제 </a:t>
            </a:r>
            <a:r>
              <a:rPr lang="en-US" altLang="ko-KR" sz="1500" dirty="0" smtClean="0"/>
              <a:t>: </a:t>
            </a:r>
            <a:r>
              <a:rPr lang="ko-KR" altLang="en-US" sz="1500" dirty="0" smtClean="0"/>
              <a:t>어떤 체제를 둘러싸고 있는 환경 </a:t>
            </a:r>
          </a:p>
          <a:p>
            <a:pPr>
              <a:lnSpc>
                <a:spcPct val="150000"/>
              </a:lnSpc>
            </a:pPr>
            <a:r>
              <a:rPr lang="en-US" altLang="ko-KR" sz="1500" dirty="0" smtClean="0"/>
              <a:t>- </a:t>
            </a:r>
            <a:r>
              <a:rPr lang="ko-KR" altLang="en-US" sz="1500" dirty="0" smtClean="0"/>
              <a:t>하위체제 </a:t>
            </a:r>
            <a:r>
              <a:rPr lang="en-US" altLang="ko-KR" sz="1500" dirty="0" smtClean="0"/>
              <a:t>: </a:t>
            </a:r>
            <a:r>
              <a:rPr lang="ko-KR" altLang="en-US" sz="1500" dirty="0" smtClean="0"/>
              <a:t>그 체제 내에서 존재하는 부분이나 요소 </a:t>
            </a:r>
          </a:p>
          <a:p>
            <a:pPr>
              <a:lnSpc>
                <a:spcPct val="150000"/>
              </a:lnSpc>
            </a:pPr>
            <a:endParaRPr lang="en-US" altLang="ko-KR" sz="1500" dirty="0" smtClean="0"/>
          </a:p>
          <a:p>
            <a:pPr>
              <a:lnSpc>
                <a:spcPct val="150000"/>
              </a:lnSpc>
            </a:pPr>
            <a:r>
              <a:rPr lang="ko-KR" altLang="en-US" sz="1500" b="1" dirty="0" smtClean="0">
                <a:solidFill>
                  <a:srgbClr val="C00000"/>
                </a:solidFill>
              </a:rPr>
              <a:t>즉</a:t>
            </a:r>
            <a:r>
              <a:rPr lang="en-US" altLang="ko-KR" sz="1500" b="1" dirty="0" smtClean="0">
                <a:solidFill>
                  <a:srgbClr val="C00000"/>
                </a:solidFill>
              </a:rPr>
              <a:t>, </a:t>
            </a:r>
            <a:r>
              <a:rPr lang="ko-KR" altLang="en-US" sz="1500" b="1" dirty="0" smtClean="0">
                <a:solidFill>
                  <a:srgbClr val="C00000"/>
                </a:solidFill>
              </a:rPr>
              <a:t> 최소의 체제를 제외한 모든 체제는 하위체제를 가지고 있으며</a:t>
            </a:r>
            <a:r>
              <a:rPr lang="en-US" altLang="ko-KR" sz="1500" b="1" dirty="0" smtClean="0">
                <a:solidFill>
                  <a:srgbClr val="C00000"/>
                </a:solidFill>
              </a:rPr>
              <a:t>, </a:t>
            </a:r>
            <a:r>
              <a:rPr lang="ko-KR" altLang="en-US" sz="1500" b="1" dirty="0" smtClean="0">
                <a:solidFill>
                  <a:srgbClr val="C00000"/>
                </a:solidFill>
              </a:rPr>
              <a:t>최대의 체제를 제외한 모든</a:t>
            </a:r>
            <a:endParaRPr lang="en-US" altLang="ko-KR" sz="1500" b="1" dirty="0" smtClean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500" b="1" dirty="0" smtClean="0">
                <a:solidFill>
                  <a:srgbClr val="C00000"/>
                </a:solidFill>
              </a:rPr>
              <a:t> </a:t>
            </a:r>
            <a:r>
              <a:rPr lang="ko-KR" altLang="en-US" sz="1500" b="1" dirty="0" smtClean="0">
                <a:solidFill>
                  <a:srgbClr val="C00000"/>
                </a:solidFill>
              </a:rPr>
              <a:t>     체제는 상위체제를 가지고 있다</a:t>
            </a:r>
            <a:r>
              <a:rPr lang="en-US" altLang="ko-KR" sz="1500" b="1" dirty="0" smtClean="0">
                <a:solidFill>
                  <a:srgbClr val="C00000"/>
                </a:solidFill>
              </a:rPr>
              <a:t>.</a:t>
            </a:r>
            <a:endParaRPr lang="en-US" altLang="ko-KR" sz="15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23528" y="548680"/>
            <a:ext cx="8424936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ko-KR" altLang="en-US" sz="1500" dirty="0" smtClean="0"/>
              <a:t>환경에 </a:t>
            </a:r>
            <a:r>
              <a:rPr lang="ko-KR" altLang="en-US" sz="1500" dirty="0"/>
              <a:t>잘 적응하면 살아남고 그렇지 못하면 도태 된다는 자연도태설은 </a:t>
            </a:r>
            <a:r>
              <a:rPr lang="ko-KR" altLang="en-US" sz="1500" dirty="0" err="1"/>
              <a:t>조직론이나</a:t>
            </a:r>
            <a:r>
              <a:rPr lang="ko-KR" altLang="en-US" sz="1500" dirty="0"/>
              <a:t> </a:t>
            </a:r>
            <a:r>
              <a:rPr lang="ko-KR" altLang="en-US" sz="1500" dirty="0" smtClean="0"/>
              <a:t>체제이론에</a:t>
            </a:r>
            <a:endParaRPr lang="en-US" altLang="ko-KR" sz="1500" dirty="0" smtClean="0"/>
          </a:p>
          <a:p>
            <a:r>
              <a:rPr lang="en-US" altLang="ko-KR" sz="1500" dirty="0" smtClean="0"/>
              <a:t> </a:t>
            </a:r>
            <a:r>
              <a:rPr lang="ko-KR" altLang="en-US" sz="1500" dirty="0" smtClean="0"/>
              <a:t> </a:t>
            </a:r>
            <a:r>
              <a:rPr lang="ko-KR" altLang="en-US" sz="1500" dirty="0"/>
              <a:t>시사하는 바가 큼</a:t>
            </a:r>
            <a:r>
              <a:rPr lang="en-US" altLang="ko-KR" sz="1500" dirty="0"/>
              <a:t>.</a:t>
            </a:r>
          </a:p>
          <a:p>
            <a:endParaRPr lang="en-US" altLang="ko-KR" sz="1000" dirty="0" smtClean="0"/>
          </a:p>
          <a:p>
            <a:r>
              <a:rPr lang="en-US" altLang="ko-KR" b="1" dirty="0" smtClean="0"/>
              <a:t>Carlson </a:t>
            </a:r>
            <a:r>
              <a:rPr lang="en-US" altLang="ko-KR" sz="1500" dirty="0" smtClean="0"/>
              <a:t>- </a:t>
            </a:r>
            <a:r>
              <a:rPr lang="ko-KR" altLang="en-US" sz="1500" dirty="0" smtClean="0"/>
              <a:t>조직을 </a:t>
            </a:r>
            <a:r>
              <a:rPr lang="ko-KR" altLang="en-US" sz="1500" dirty="0"/>
              <a:t>온상조직</a:t>
            </a:r>
            <a:r>
              <a:rPr lang="en-US" altLang="ko-KR" sz="1500" dirty="0"/>
              <a:t>, </a:t>
            </a:r>
            <a:r>
              <a:rPr lang="ko-KR" altLang="en-US" sz="1500" dirty="0"/>
              <a:t>야생조직의 대조적인 두 유형을 개념화함</a:t>
            </a:r>
            <a:r>
              <a:rPr lang="en-US" altLang="ko-KR" sz="1500" dirty="0"/>
              <a:t>.</a:t>
            </a:r>
          </a:p>
          <a:p>
            <a:r>
              <a:rPr lang="en-US" altLang="ko-KR" sz="1500" dirty="0" smtClean="0"/>
              <a:t>             - </a:t>
            </a:r>
            <a:r>
              <a:rPr lang="ko-KR" altLang="en-US" sz="1500" dirty="0" smtClean="0"/>
              <a:t>온상조직 </a:t>
            </a:r>
            <a:r>
              <a:rPr lang="en-US" altLang="ko-KR" sz="1500" dirty="0" smtClean="0"/>
              <a:t>: </a:t>
            </a:r>
            <a:r>
              <a:rPr lang="ko-KR" altLang="en-US" sz="1500" dirty="0" smtClean="0"/>
              <a:t>공공기관이나 </a:t>
            </a:r>
            <a:r>
              <a:rPr lang="ko-KR" altLang="en-US" sz="1500" dirty="0"/>
              <a:t>공립학교 </a:t>
            </a:r>
            <a:endParaRPr lang="en-US" altLang="ko-KR" sz="1500" dirty="0" smtClean="0"/>
          </a:p>
          <a:p>
            <a:r>
              <a:rPr lang="en-US" altLang="ko-KR" sz="1500" dirty="0" smtClean="0"/>
              <a:t>                             </a:t>
            </a:r>
            <a:r>
              <a:rPr lang="ko-KR" altLang="en-US" sz="1500" dirty="0"/>
              <a:t>학생 </a:t>
            </a:r>
            <a:r>
              <a:rPr lang="ko-KR" altLang="en-US" sz="1500" dirty="0" smtClean="0"/>
              <a:t>유치 및 </a:t>
            </a:r>
            <a:r>
              <a:rPr lang="ko-KR" altLang="en-US" sz="1500" dirty="0"/>
              <a:t>운영에 필요한 경비조달을 위해 외부와 경쟁할 필요가 없음</a:t>
            </a:r>
            <a:r>
              <a:rPr lang="en-US" altLang="ko-KR" sz="1500" dirty="0" smtClean="0"/>
              <a:t>.</a:t>
            </a:r>
          </a:p>
          <a:p>
            <a:r>
              <a:rPr lang="ko-KR" altLang="en-US" sz="1500" dirty="0" smtClean="0"/>
              <a:t>             </a:t>
            </a:r>
            <a:r>
              <a:rPr lang="en-US" altLang="ko-KR" sz="1500" dirty="0" smtClean="0"/>
              <a:t>-</a:t>
            </a:r>
            <a:r>
              <a:rPr lang="ko-KR" altLang="en-US" sz="1500" dirty="0" smtClean="0"/>
              <a:t> 야생조직 </a:t>
            </a:r>
            <a:r>
              <a:rPr lang="en-US" altLang="ko-KR" sz="1500" dirty="0" smtClean="0"/>
              <a:t>: </a:t>
            </a:r>
            <a:r>
              <a:rPr lang="ko-KR" altLang="en-US" sz="1500" dirty="0" smtClean="0"/>
              <a:t>기업체나 </a:t>
            </a:r>
            <a:r>
              <a:rPr lang="ko-KR" altLang="en-US" sz="1500" dirty="0"/>
              <a:t>사립대학 또는 일부 지역의 </a:t>
            </a:r>
            <a:r>
              <a:rPr lang="ko-KR" altLang="en-US" sz="1500" dirty="0" smtClean="0"/>
              <a:t>사립학교</a:t>
            </a:r>
            <a:r>
              <a:rPr lang="en-US" altLang="ko-KR" sz="1500" dirty="0" smtClean="0"/>
              <a:t> </a:t>
            </a:r>
          </a:p>
          <a:p>
            <a:r>
              <a:rPr lang="en-US" altLang="ko-KR" sz="1500" dirty="0" smtClean="0"/>
              <a:t>                             </a:t>
            </a:r>
            <a:r>
              <a:rPr lang="ko-KR" altLang="en-US" sz="1500" dirty="0" smtClean="0"/>
              <a:t>국가의 보장 없이 </a:t>
            </a:r>
            <a:r>
              <a:rPr lang="ko-KR" altLang="en-US" sz="1500" dirty="0"/>
              <a:t>경쟁적으로 학생선발과 교육의 </a:t>
            </a:r>
            <a:r>
              <a:rPr lang="ko-KR" altLang="en-US" sz="1500" dirty="0" smtClean="0"/>
              <a:t>질적 향상으로 </a:t>
            </a:r>
            <a:r>
              <a:rPr lang="ko-KR" altLang="en-US" sz="1500" dirty="0"/>
              <a:t>사회에 </a:t>
            </a:r>
            <a:r>
              <a:rPr lang="ko-KR" altLang="en-US" sz="1500" dirty="0" smtClean="0"/>
              <a:t>                           </a:t>
            </a:r>
            <a:endParaRPr lang="en-US" altLang="ko-KR" sz="1500" dirty="0" smtClean="0"/>
          </a:p>
          <a:p>
            <a:r>
              <a:rPr lang="en-US" altLang="ko-KR" sz="1500" dirty="0" smtClean="0"/>
              <a:t>                             </a:t>
            </a:r>
            <a:r>
              <a:rPr lang="ko-KR" altLang="en-US" sz="1500" dirty="0" smtClean="0"/>
              <a:t>투입하여야 </a:t>
            </a:r>
            <a:r>
              <a:rPr lang="ko-KR" altLang="en-US" sz="1500" dirty="0"/>
              <a:t>유지</a:t>
            </a:r>
            <a:r>
              <a:rPr lang="en-US" altLang="ko-KR" sz="1500" dirty="0"/>
              <a:t>, </a:t>
            </a:r>
            <a:r>
              <a:rPr lang="ko-KR" altLang="en-US" sz="1500" dirty="0"/>
              <a:t>존속이 가능해짐</a:t>
            </a:r>
            <a:r>
              <a:rPr lang="en-US" altLang="ko-KR" sz="1500" dirty="0"/>
              <a:t>. </a:t>
            </a:r>
            <a:endParaRPr lang="en-US" altLang="ko-KR" sz="1500" dirty="0" smtClean="0"/>
          </a:p>
          <a:p>
            <a:r>
              <a:rPr lang="ko-KR" altLang="en-US" sz="1500" dirty="0" smtClean="0"/>
              <a:t>                           </a:t>
            </a:r>
            <a:endParaRPr lang="en-US" altLang="ko-KR" sz="1500" dirty="0"/>
          </a:p>
        </p:txBody>
      </p:sp>
      <p:grpSp>
        <p:nvGrpSpPr>
          <p:cNvPr id="18" name="그룹 17"/>
          <p:cNvGrpSpPr/>
          <p:nvPr/>
        </p:nvGrpSpPr>
        <p:grpSpPr>
          <a:xfrm>
            <a:off x="2411760" y="2996952"/>
            <a:ext cx="4248472" cy="2736304"/>
            <a:chOff x="2411760" y="2996952"/>
            <a:chExt cx="3600400" cy="2736304"/>
          </a:xfrm>
        </p:grpSpPr>
        <p:sp>
          <p:nvSpPr>
            <p:cNvPr id="3" name="직사각형 2"/>
            <p:cNvSpPr/>
            <p:nvPr/>
          </p:nvSpPr>
          <p:spPr>
            <a:xfrm>
              <a:off x="2555776" y="2996952"/>
              <a:ext cx="3028317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1400" b="1" dirty="0" smtClean="0"/>
                <a:t>   그림 </a:t>
              </a:r>
              <a:r>
                <a:rPr lang="en-US" altLang="ko-KR" sz="1400" b="1" dirty="0" smtClean="0"/>
                <a:t>4-1. </a:t>
              </a:r>
              <a:r>
                <a:rPr lang="ko-KR" altLang="en-US" sz="1400" b="1" dirty="0" smtClean="0"/>
                <a:t>학교를 </a:t>
              </a:r>
              <a:r>
                <a:rPr lang="ko-KR" altLang="en-US" sz="1400" b="1" dirty="0"/>
                <a:t>사회체제로 보는 입장</a:t>
              </a:r>
              <a:r>
                <a:rPr lang="en-US" altLang="ko-KR" sz="1400" b="1" dirty="0"/>
                <a:t>.</a:t>
              </a:r>
            </a:p>
          </p:txBody>
        </p:sp>
        <p:sp>
          <p:nvSpPr>
            <p:cNvPr id="4" name="타원 3"/>
            <p:cNvSpPr/>
            <p:nvPr/>
          </p:nvSpPr>
          <p:spPr>
            <a:xfrm>
              <a:off x="3779912" y="5229200"/>
              <a:ext cx="936104" cy="504056"/>
            </a:xfrm>
            <a:prstGeom prst="ellipse">
              <a:avLst/>
            </a:prstGeom>
            <a:noFill/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타원 4"/>
            <p:cNvSpPr/>
            <p:nvPr/>
          </p:nvSpPr>
          <p:spPr>
            <a:xfrm>
              <a:off x="3563888" y="4869160"/>
              <a:ext cx="1368152" cy="864096"/>
            </a:xfrm>
            <a:prstGeom prst="ellipse">
              <a:avLst/>
            </a:prstGeom>
            <a:noFill/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타원 5"/>
            <p:cNvSpPr/>
            <p:nvPr/>
          </p:nvSpPr>
          <p:spPr>
            <a:xfrm>
              <a:off x="3419872" y="4581128"/>
              <a:ext cx="1728192" cy="1152128"/>
            </a:xfrm>
            <a:prstGeom prst="ellipse">
              <a:avLst/>
            </a:prstGeom>
            <a:noFill/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타원 6"/>
            <p:cNvSpPr/>
            <p:nvPr/>
          </p:nvSpPr>
          <p:spPr>
            <a:xfrm>
              <a:off x="3203848" y="4293096"/>
              <a:ext cx="2088232" cy="14401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타원 7"/>
            <p:cNvSpPr/>
            <p:nvPr/>
          </p:nvSpPr>
          <p:spPr>
            <a:xfrm>
              <a:off x="2843808" y="3933056"/>
              <a:ext cx="2808312" cy="1800200"/>
            </a:xfrm>
            <a:prstGeom prst="ellipse">
              <a:avLst/>
            </a:prstGeom>
            <a:noFill/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타원 8"/>
            <p:cNvSpPr/>
            <p:nvPr/>
          </p:nvSpPr>
          <p:spPr>
            <a:xfrm>
              <a:off x="2411760" y="3573016"/>
              <a:ext cx="3600400" cy="2160240"/>
            </a:xfrm>
            <a:prstGeom prst="ellipse">
              <a:avLst/>
            </a:prstGeom>
            <a:noFill/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923928" y="5373216"/>
              <a:ext cx="64807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100" dirty="0" smtClean="0"/>
                <a:t>개인</a:t>
              </a:r>
              <a:endParaRPr lang="ko-KR" altLang="en-US" sz="11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923928" y="4941168"/>
              <a:ext cx="64807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100" dirty="0" smtClean="0"/>
                <a:t>학급</a:t>
              </a:r>
              <a:endParaRPr lang="ko-KR" altLang="en-US" sz="11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923928" y="4581128"/>
              <a:ext cx="64807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100" b="1" dirty="0" smtClean="0"/>
                <a:t>학년</a:t>
              </a:r>
              <a:endParaRPr lang="ko-KR" altLang="en-US" sz="1100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923928" y="4293096"/>
              <a:ext cx="64807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100" dirty="0" smtClean="0"/>
                <a:t>학교</a:t>
              </a:r>
              <a:endParaRPr lang="ko-KR" altLang="en-US" sz="11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923928" y="4005064"/>
              <a:ext cx="64807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100" b="1" dirty="0" smtClean="0"/>
                <a:t>학군</a:t>
              </a:r>
              <a:endParaRPr lang="ko-KR" altLang="en-US" sz="1100" b="1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851920" y="3645024"/>
              <a:ext cx="79208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100" b="1" smtClean="0"/>
                <a:t>지역사회</a:t>
              </a:r>
              <a:endParaRPr lang="ko-KR" altLang="en-US" sz="1100" b="1" dirty="0"/>
            </a:p>
          </p:txBody>
        </p:sp>
      </p:grpSp>
      <p:sp>
        <p:nvSpPr>
          <p:cNvPr id="17" name="직사각형 16"/>
          <p:cNvSpPr/>
          <p:nvPr/>
        </p:nvSpPr>
        <p:spPr>
          <a:xfrm>
            <a:off x="467544" y="6165304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600" b="1" dirty="0">
                <a:solidFill>
                  <a:srgbClr val="C00000"/>
                </a:solidFill>
              </a:rPr>
              <a:t>즉 </a:t>
            </a:r>
            <a:r>
              <a:rPr lang="ko-KR" altLang="en-US" sz="1600" b="1" dirty="0" smtClean="0">
                <a:solidFill>
                  <a:srgbClr val="C00000"/>
                </a:solidFill>
              </a:rPr>
              <a:t>상</a:t>
            </a:r>
            <a:r>
              <a:rPr lang="en-US" altLang="ko-KR" sz="1600" b="1" dirty="0" smtClean="0">
                <a:solidFill>
                  <a:srgbClr val="C00000"/>
                </a:solidFill>
              </a:rPr>
              <a:t>, </a:t>
            </a:r>
            <a:r>
              <a:rPr lang="ko-KR" altLang="en-US" sz="1600" b="1" dirty="0" smtClean="0">
                <a:solidFill>
                  <a:srgbClr val="C00000"/>
                </a:solidFill>
              </a:rPr>
              <a:t>하위 체제는 </a:t>
            </a:r>
            <a:r>
              <a:rPr lang="ko-KR" altLang="en-US" sz="1600" b="1" dirty="0">
                <a:solidFill>
                  <a:srgbClr val="C00000"/>
                </a:solidFill>
              </a:rPr>
              <a:t>절대적 기준이 </a:t>
            </a:r>
            <a:r>
              <a:rPr lang="ko-KR" altLang="en-US" sz="1600" b="1" dirty="0" smtClean="0">
                <a:solidFill>
                  <a:srgbClr val="C00000"/>
                </a:solidFill>
              </a:rPr>
              <a:t>있는 것이 </a:t>
            </a:r>
            <a:r>
              <a:rPr lang="ko-KR" altLang="en-US" sz="1600" b="1" dirty="0">
                <a:solidFill>
                  <a:srgbClr val="C00000"/>
                </a:solidFill>
              </a:rPr>
              <a:t>아니라고 </a:t>
            </a:r>
            <a:r>
              <a:rPr lang="ko-KR" altLang="en-US" sz="1600" b="1" dirty="0" smtClean="0">
                <a:solidFill>
                  <a:srgbClr val="C00000"/>
                </a:solidFill>
              </a:rPr>
              <a:t>보는 관점에 </a:t>
            </a:r>
            <a:r>
              <a:rPr lang="ko-KR" altLang="en-US" sz="1600" b="1" dirty="0">
                <a:solidFill>
                  <a:srgbClr val="C00000"/>
                </a:solidFill>
              </a:rPr>
              <a:t>따른 </a:t>
            </a:r>
            <a:r>
              <a:rPr lang="ko-KR" altLang="en-US" sz="1600" b="1" dirty="0" smtClean="0">
                <a:solidFill>
                  <a:srgbClr val="C00000"/>
                </a:solidFill>
              </a:rPr>
              <a:t>상대적 개념임</a:t>
            </a:r>
            <a:r>
              <a:rPr lang="en-US" altLang="ko-KR" sz="1600" b="1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323528" y="188640"/>
            <a:ext cx="1975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 smtClean="0"/>
              <a:t>Darwin</a:t>
            </a:r>
            <a:r>
              <a:rPr lang="ko-KR" altLang="en-US" b="1" dirty="0" smtClean="0"/>
              <a:t>의 진화론</a:t>
            </a:r>
            <a:endParaRPr lang="en-US" altLang="ko-K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23528" y="476672"/>
            <a:ext cx="30652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/>
              <a:t>2. </a:t>
            </a:r>
            <a:r>
              <a:rPr lang="ko-KR" altLang="en-US" b="1" dirty="0"/>
              <a:t>개방체제로서의 교육조직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2771800" y="3861048"/>
            <a:ext cx="303480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smtClean="0"/>
              <a:t>그</a:t>
            </a:r>
            <a:r>
              <a:rPr lang="ko-KR" altLang="en-US" sz="1600" b="1" dirty="0"/>
              <a:t>림</a:t>
            </a:r>
            <a:r>
              <a:rPr lang="en-US" altLang="ko-KR" sz="1600" b="1" dirty="0" smtClean="0"/>
              <a:t>.4-3 </a:t>
            </a:r>
            <a:r>
              <a:rPr lang="ko-KR" altLang="en-US" sz="1600" b="1" dirty="0" smtClean="0"/>
              <a:t>개방체제의 </a:t>
            </a:r>
            <a:r>
              <a:rPr lang="ko-KR" altLang="en-US" sz="1600" b="1" dirty="0"/>
              <a:t>기본모형 </a:t>
            </a:r>
          </a:p>
        </p:txBody>
      </p:sp>
      <p:grpSp>
        <p:nvGrpSpPr>
          <p:cNvPr id="23" name="그룹 22"/>
          <p:cNvGrpSpPr/>
          <p:nvPr/>
        </p:nvGrpSpPr>
        <p:grpSpPr>
          <a:xfrm>
            <a:off x="1547664" y="1412776"/>
            <a:ext cx="6192688" cy="2232248"/>
            <a:chOff x="1547664" y="620688"/>
            <a:chExt cx="6192688" cy="2232248"/>
          </a:xfrm>
        </p:grpSpPr>
        <p:sp>
          <p:nvSpPr>
            <p:cNvPr id="4" name="직사각형 3"/>
            <p:cNvSpPr/>
            <p:nvPr/>
          </p:nvSpPr>
          <p:spPr>
            <a:xfrm>
              <a:off x="1547664" y="1340768"/>
              <a:ext cx="936104" cy="86409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" name="직사각형 4"/>
            <p:cNvSpPr/>
            <p:nvPr/>
          </p:nvSpPr>
          <p:spPr>
            <a:xfrm>
              <a:off x="3563888" y="1340768"/>
              <a:ext cx="2088232" cy="86409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6804248" y="1340768"/>
              <a:ext cx="936104" cy="86409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" name="오른쪽 화살표 6"/>
            <p:cNvSpPr/>
            <p:nvPr/>
          </p:nvSpPr>
          <p:spPr>
            <a:xfrm>
              <a:off x="2699792" y="1628800"/>
              <a:ext cx="720080" cy="21602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오른쪽 화살표 7"/>
            <p:cNvSpPr/>
            <p:nvPr/>
          </p:nvSpPr>
          <p:spPr>
            <a:xfrm>
              <a:off x="5868144" y="1628800"/>
              <a:ext cx="720080" cy="21602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691680" y="1628800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/>
                <a:t>투입</a:t>
              </a:r>
              <a:endParaRPr lang="ko-KR" alt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779912" y="1628800"/>
              <a:ext cx="16561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dirty="0" smtClean="0"/>
                <a:t>전환과정</a:t>
              </a:r>
              <a:endParaRPr lang="ko-KR" alt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948264" y="1556792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mtClean="0"/>
                <a:t>산출</a:t>
              </a:r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067944" y="620688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dirty="0" smtClean="0"/>
                <a:t>환경</a:t>
              </a:r>
              <a:endParaRPr lang="ko-KR" altLang="en-US" dirty="0"/>
            </a:p>
          </p:txBody>
        </p:sp>
        <p:cxnSp>
          <p:nvCxnSpPr>
            <p:cNvPr id="16" name="직선 연결선 15"/>
            <p:cNvCxnSpPr/>
            <p:nvPr/>
          </p:nvCxnSpPr>
          <p:spPr>
            <a:xfrm flipH="1">
              <a:off x="2051720" y="2852936"/>
              <a:ext cx="53285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화살표 연결선 17"/>
            <p:cNvCxnSpPr/>
            <p:nvPr/>
          </p:nvCxnSpPr>
          <p:spPr>
            <a:xfrm rot="10800000">
              <a:off x="2051720" y="2276872"/>
              <a:ext cx="0" cy="576064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화살표 연결선 18"/>
            <p:cNvCxnSpPr/>
            <p:nvPr/>
          </p:nvCxnSpPr>
          <p:spPr>
            <a:xfrm rot="10800000">
              <a:off x="4644008" y="2276872"/>
              <a:ext cx="0" cy="576064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>
              <a:off x="7380312" y="2276872"/>
              <a:ext cx="0" cy="57606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직사각형 23"/>
          <p:cNvSpPr/>
          <p:nvPr/>
        </p:nvSpPr>
        <p:spPr>
          <a:xfrm>
            <a:off x="251520" y="4581128"/>
            <a:ext cx="849694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600" dirty="0"/>
              <a:t>환경으로부터 투입</a:t>
            </a:r>
            <a:r>
              <a:rPr lang="en-US" altLang="ko-KR" sz="1600" dirty="0"/>
              <a:t>(input)</a:t>
            </a:r>
            <a:r>
              <a:rPr lang="ko-KR" altLang="en-US" sz="1600" dirty="0"/>
              <a:t>을 전환 과정을 통해 산출</a:t>
            </a:r>
            <a:r>
              <a:rPr lang="en-US" altLang="ko-KR" sz="1600" dirty="0"/>
              <a:t>(output)</a:t>
            </a:r>
            <a:r>
              <a:rPr lang="ko-KR" altLang="en-US" sz="1600" dirty="0"/>
              <a:t>로 생산하는데 초점을 둠</a:t>
            </a:r>
            <a:r>
              <a:rPr lang="en-US" altLang="ko-KR" sz="1600" dirty="0"/>
              <a:t>.</a:t>
            </a:r>
          </a:p>
          <a:p>
            <a:endParaRPr lang="en-US" altLang="ko-KR" sz="1600" dirty="0" smtClean="0"/>
          </a:p>
          <a:p>
            <a:r>
              <a:rPr lang="en-US" altLang="ko-KR" sz="1600" dirty="0" smtClean="0"/>
              <a:t>* </a:t>
            </a:r>
            <a:r>
              <a:rPr lang="ko-KR" altLang="en-US" sz="1600" dirty="0" smtClean="0"/>
              <a:t>투입 </a:t>
            </a:r>
            <a:r>
              <a:rPr lang="en-US" altLang="ko-KR" sz="1600" dirty="0"/>
              <a:t>: </a:t>
            </a:r>
            <a:r>
              <a:rPr lang="ko-KR" altLang="en-US" sz="1600" dirty="0"/>
              <a:t>외부환경에서 오는 자극과 인적</a:t>
            </a:r>
            <a:r>
              <a:rPr lang="en-US" altLang="ko-KR" sz="1600" dirty="0"/>
              <a:t>.</a:t>
            </a:r>
            <a:r>
              <a:rPr lang="ko-KR" altLang="en-US" sz="1600" dirty="0"/>
              <a:t>재정적 지원과 영향</a:t>
            </a:r>
          </a:p>
          <a:p>
            <a:r>
              <a:rPr lang="en-US" altLang="ko-KR" sz="1600" dirty="0" smtClean="0"/>
              <a:t>* </a:t>
            </a:r>
            <a:r>
              <a:rPr lang="ko-KR" altLang="en-US" sz="1600" dirty="0" smtClean="0"/>
              <a:t>과정 </a:t>
            </a:r>
            <a:r>
              <a:rPr lang="en-US" altLang="ko-KR" sz="1600" dirty="0"/>
              <a:t>: </a:t>
            </a:r>
            <a:r>
              <a:rPr lang="ko-KR" altLang="en-US" sz="1600" dirty="0"/>
              <a:t>투입을 산출로 전환하기 위한 조직의 구조와 인간 및 과업을 다루는 활동</a:t>
            </a:r>
          </a:p>
          <a:p>
            <a:r>
              <a:rPr lang="en-US" altLang="ko-KR" sz="1600" dirty="0" smtClean="0"/>
              <a:t>* </a:t>
            </a:r>
            <a:r>
              <a:rPr lang="ko-KR" altLang="en-US" sz="1600" dirty="0" smtClean="0"/>
              <a:t>산출 </a:t>
            </a:r>
            <a:r>
              <a:rPr lang="en-US" altLang="ko-KR" sz="1600" dirty="0"/>
              <a:t>: </a:t>
            </a:r>
            <a:r>
              <a:rPr lang="ko-KR" altLang="en-US" sz="1600" dirty="0"/>
              <a:t>과정에서 나타난 </a:t>
            </a:r>
            <a:r>
              <a:rPr lang="ko-KR" altLang="en-US" sz="1600" dirty="0" smtClean="0"/>
              <a:t>새로운 </a:t>
            </a:r>
            <a:r>
              <a:rPr lang="ko-KR" altLang="en-US" sz="1600" dirty="0"/>
              <a:t>제품이나 교육적 결과를 환경으로 수출하는 것</a:t>
            </a:r>
            <a:r>
              <a:rPr lang="en-US" altLang="ko-KR" sz="1600" dirty="0"/>
              <a:t>.</a:t>
            </a:r>
          </a:p>
          <a:p>
            <a:endParaRPr lang="en-US" altLang="ko-KR" sz="1600" dirty="0" smtClean="0"/>
          </a:p>
          <a:p>
            <a:r>
              <a:rPr lang="ko-KR" altLang="en-US" sz="1600" dirty="0" smtClean="0"/>
              <a:t>         </a:t>
            </a:r>
            <a:r>
              <a:rPr lang="ko-KR" altLang="en-US" b="1" dirty="0" smtClean="0">
                <a:solidFill>
                  <a:schemeClr val="tx2"/>
                </a:solidFill>
              </a:rPr>
              <a:t>산출은 </a:t>
            </a:r>
            <a:r>
              <a:rPr lang="ko-KR" altLang="en-US" b="1" dirty="0">
                <a:solidFill>
                  <a:schemeClr val="tx2"/>
                </a:solidFill>
              </a:rPr>
              <a:t>다시 체제에 </a:t>
            </a:r>
            <a:r>
              <a:rPr lang="ko-KR" altLang="en-US" b="1" dirty="0" smtClean="0">
                <a:solidFill>
                  <a:schemeClr val="tx2"/>
                </a:solidFill>
              </a:rPr>
              <a:t>피드백 되는 </a:t>
            </a:r>
            <a:r>
              <a:rPr lang="ko-KR" altLang="en-US" b="1" dirty="0">
                <a:solidFill>
                  <a:schemeClr val="tx2"/>
                </a:solidFill>
              </a:rPr>
              <a:t>순환을 되풀이함</a:t>
            </a:r>
            <a:r>
              <a:rPr lang="en-US" altLang="ko-KR" b="1" dirty="0">
                <a:solidFill>
                  <a:schemeClr val="tx2"/>
                </a:solidFill>
              </a:rPr>
              <a:t>.</a:t>
            </a:r>
            <a:endParaRPr lang="en-US" altLang="ko-KR" sz="1600" b="1" dirty="0">
              <a:solidFill>
                <a:schemeClr val="tx2"/>
              </a:solidFill>
            </a:endParaRPr>
          </a:p>
        </p:txBody>
      </p:sp>
      <p:sp>
        <p:nvSpPr>
          <p:cNvPr id="20" name="오른쪽 화살표 19"/>
          <p:cNvSpPr/>
          <p:nvPr/>
        </p:nvSpPr>
        <p:spPr>
          <a:xfrm>
            <a:off x="611560" y="6237312"/>
            <a:ext cx="28803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23528" y="404664"/>
            <a:ext cx="53103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b="1" dirty="0"/>
              <a:t>Owens</a:t>
            </a:r>
            <a:r>
              <a:rPr lang="ko-KR" altLang="en-US" b="1" dirty="0"/>
              <a:t>의 학교의 투입</a:t>
            </a:r>
            <a:r>
              <a:rPr lang="en-US" altLang="ko-KR" b="1" dirty="0"/>
              <a:t>-</a:t>
            </a:r>
            <a:r>
              <a:rPr lang="ko-KR" altLang="en-US" b="1" dirty="0"/>
              <a:t>과정</a:t>
            </a:r>
            <a:r>
              <a:rPr lang="en-US" altLang="ko-KR" b="1" dirty="0"/>
              <a:t>-</a:t>
            </a:r>
            <a:r>
              <a:rPr lang="ko-KR" altLang="en-US" b="1" dirty="0"/>
              <a:t>산출체제의 모형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3568" y="1412776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/>
              <a:t>사회로부터의 투입</a:t>
            </a:r>
            <a:endParaRPr lang="ko-KR" alt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3707904" y="1412776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/>
              <a:t>교육의 전환과정</a:t>
            </a:r>
            <a:endParaRPr lang="ko-KR" altLang="en-US" sz="1400" dirty="0"/>
          </a:p>
        </p:txBody>
      </p:sp>
      <p:sp>
        <p:nvSpPr>
          <p:cNvPr id="12" name="오른쪽 화살표 11"/>
          <p:cNvSpPr/>
          <p:nvPr/>
        </p:nvSpPr>
        <p:spPr>
          <a:xfrm>
            <a:off x="2622308" y="1484784"/>
            <a:ext cx="864096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오른쪽 화살표 12"/>
          <p:cNvSpPr/>
          <p:nvPr/>
        </p:nvSpPr>
        <p:spPr>
          <a:xfrm>
            <a:off x="5508104" y="1484784"/>
            <a:ext cx="864096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6588224" y="1412776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/>
              <a:t>    사회로의 진출</a:t>
            </a:r>
            <a:endParaRPr lang="ko-KR" altLang="en-US" sz="1400" dirty="0"/>
          </a:p>
        </p:txBody>
      </p:sp>
      <p:sp>
        <p:nvSpPr>
          <p:cNvPr id="15" name="직사각형 14"/>
          <p:cNvSpPr/>
          <p:nvPr/>
        </p:nvSpPr>
        <p:spPr>
          <a:xfrm>
            <a:off x="827584" y="2060848"/>
            <a:ext cx="1080120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지식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가치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목적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금전</a:t>
            </a:r>
            <a:endParaRPr lang="en-US" altLang="ko-KR" dirty="0" smtClean="0"/>
          </a:p>
          <a:p>
            <a:pPr algn="ctr"/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2051720" y="2060848"/>
            <a:ext cx="4464496" cy="26642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dirty="0" smtClean="0"/>
              <a:t>구조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예 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학년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학급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각급학교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학과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조직의 계층</a:t>
            </a:r>
            <a:r>
              <a:rPr lang="en-US" altLang="ko-KR" sz="1600" dirty="0" smtClean="0"/>
              <a:t>)</a:t>
            </a:r>
          </a:p>
          <a:p>
            <a:r>
              <a:rPr lang="ko-KR" altLang="en-US" sz="1600" dirty="0" smtClean="0"/>
              <a:t>사</a:t>
            </a:r>
            <a:r>
              <a:rPr lang="ko-KR" altLang="en-US" sz="1600" dirty="0"/>
              <a:t>람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예</a:t>
            </a:r>
            <a:r>
              <a:rPr lang="en-US" altLang="ko-KR" sz="1600" dirty="0" smtClean="0"/>
              <a:t>:</a:t>
            </a:r>
            <a:r>
              <a:rPr lang="ko-KR" altLang="en-US" sz="1600" dirty="0" smtClean="0"/>
              <a:t>교사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버스운전사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상담교사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코치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경비원</a:t>
            </a:r>
            <a:r>
              <a:rPr lang="en-US" altLang="ko-KR" sz="1600" dirty="0" smtClean="0"/>
              <a:t>,</a:t>
            </a:r>
          </a:p>
          <a:p>
            <a:r>
              <a:rPr lang="en-US" altLang="ko-KR" sz="1600" dirty="0" smtClean="0"/>
              <a:t>          </a:t>
            </a:r>
            <a:r>
              <a:rPr lang="ko-KR" altLang="en-US" sz="1600" dirty="0" smtClean="0"/>
              <a:t>행정가</a:t>
            </a:r>
            <a:r>
              <a:rPr lang="en-US" altLang="ko-KR" sz="1600" dirty="0" smtClean="0"/>
              <a:t> ,</a:t>
            </a:r>
            <a:r>
              <a:rPr lang="ko-KR" altLang="en-US" sz="1600" dirty="0" smtClean="0"/>
              <a:t>간호사</a:t>
            </a:r>
            <a:r>
              <a:rPr lang="en-US" altLang="ko-KR" sz="1600" dirty="0" smtClean="0"/>
              <a:t>)</a:t>
            </a:r>
          </a:p>
          <a:p>
            <a:r>
              <a:rPr lang="ko-KR" altLang="en-US" sz="1600" dirty="0" smtClean="0"/>
              <a:t>기술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예 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건물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수업계획표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교육과정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실험실</a:t>
            </a:r>
            <a:r>
              <a:rPr lang="en-US" altLang="ko-KR" sz="1600" dirty="0" smtClean="0"/>
              <a:t>,</a:t>
            </a:r>
          </a:p>
          <a:p>
            <a:r>
              <a:rPr lang="en-US" altLang="ko-KR" sz="1600" dirty="0" smtClean="0"/>
              <a:t>            </a:t>
            </a:r>
            <a:r>
              <a:rPr lang="ko-KR" altLang="en-US" sz="1600" dirty="0" smtClean="0"/>
              <a:t>도서관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칠판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책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시청각기재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버스</a:t>
            </a:r>
            <a:r>
              <a:rPr lang="en-US" altLang="ko-KR" sz="1600" dirty="0" smtClean="0"/>
              <a:t>)</a:t>
            </a:r>
          </a:p>
          <a:p>
            <a:r>
              <a:rPr lang="ko-KR" altLang="en-US" sz="1600" dirty="0" smtClean="0"/>
              <a:t>과업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예 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수업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급식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버스운행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시험관리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회계</a:t>
            </a:r>
            <a:r>
              <a:rPr lang="en-US" altLang="ko-KR" sz="1600" dirty="0" smtClean="0"/>
              <a:t>,</a:t>
            </a:r>
          </a:p>
          <a:p>
            <a:r>
              <a:rPr lang="en-US" altLang="ko-KR" sz="1600" dirty="0" smtClean="0"/>
              <a:t>           </a:t>
            </a:r>
            <a:r>
              <a:rPr lang="ko-KR" altLang="en-US" sz="1600" dirty="0" smtClean="0"/>
              <a:t>인사관리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과외활동지도</a:t>
            </a:r>
            <a:r>
              <a:rPr lang="en-US" altLang="ko-KR" sz="1600" dirty="0" smtClean="0"/>
              <a:t>)</a:t>
            </a:r>
            <a:endParaRPr lang="ko-KR" altLang="en-US" sz="1600" dirty="0"/>
          </a:p>
        </p:txBody>
      </p:sp>
      <p:sp>
        <p:nvSpPr>
          <p:cNvPr id="17" name="직사각형 16"/>
          <p:cNvSpPr/>
          <p:nvPr/>
        </p:nvSpPr>
        <p:spPr>
          <a:xfrm>
            <a:off x="6660232" y="2060848"/>
            <a:ext cx="1872208" cy="26642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00" dirty="0" smtClean="0"/>
              <a:t>` </a:t>
            </a:r>
            <a:r>
              <a:rPr lang="ko-KR" altLang="en-US" sz="1400" dirty="0" smtClean="0"/>
              <a:t>지적 및 </a:t>
            </a:r>
            <a:r>
              <a:rPr lang="ko-KR" altLang="en-US" sz="1400" dirty="0" err="1" smtClean="0"/>
              <a:t>신체적기능</a:t>
            </a:r>
            <a:endParaRPr lang="en-US" altLang="ko-KR" sz="1400" dirty="0" smtClean="0"/>
          </a:p>
          <a:p>
            <a:r>
              <a:rPr lang="en-US" altLang="ko-KR" sz="1400" dirty="0" smtClean="0"/>
              <a:t>` </a:t>
            </a:r>
            <a:r>
              <a:rPr lang="ko-KR" altLang="en-US" sz="1400" dirty="0" smtClean="0"/>
              <a:t>추리력과 분석력</a:t>
            </a:r>
            <a:endParaRPr lang="en-US" altLang="ko-KR" sz="1400" dirty="0" smtClean="0"/>
          </a:p>
          <a:p>
            <a:r>
              <a:rPr lang="en-US" altLang="ko-KR" sz="1400" dirty="0" smtClean="0"/>
              <a:t>`</a:t>
            </a:r>
            <a:r>
              <a:rPr lang="ko-KR" altLang="en-US" sz="1400" dirty="0" smtClean="0"/>
              <a:t>가치</a:t>
            </a:r>
            <a:r>
              <a:rPr lang="en-US" altLang="ko-KR" sz="1400" dirty="0" smtClean="0"/>
              <a:t>,</a:t>
            </a:r>
            <a:r>
              <a:rPr lang="ko-KR" altLang="en-US" sz="1400" dirty="0" smtClean="0"/>
              <a:t>태도</a:t>
            </a:r>
            <a:r>
              <a:rPr lang="en-US" altLang="ko-KR" sz="1400" dirty="0" smtClean="0"/>
              <a:t>,</a:t>
            </a:r>
            <a:r>
              <a:rPr lang="ko-KR" altLang="en-US" sz="1400" dirty="0" smtClean="0"/>
              <a:t>동기</a:t>
            </a:r>
            <a:endParaRPr lang="en-US" altLang="ko-KR" sz="1400" dirty="0" smtClean="0"/>
          </a:p>
          <a:p>
            <a:r>
              <a:rPr lang="en-US" altLang="ko-KR" sz="1400" dirty="0" smtClean="0"/>
              <a:t>`</a:t>
            </a:r>
            <a:r>
              <a:rPr lang="ko-KR" altLang="en-US" sz="1400" dirty="0" smtClean="0"/>
              <a:t>창의력과 발명능력</a:t>
            </a:r>
            <a:endParaRPr lang="en-US" altLang="ko-KR" sz="1400" dirty="0" smtClean="0"/>
          </a:p>
          <a:p>
            <a:r>
              <a:rPr lang="en-US" altLang="ko-KR" sz="1400" dirty="0" smtClean="0"/>
              <a:t>`</a:t>
            </a:r>
            <a:r>
              <a:rPr lang="ko-KR" altLang="en-US" sz="1400" dirty="0" smtClean="0"/>
              <a:t>의사소통기능</a:t>
            </a:r>
            <a:endParaRPr lang="en-US" altLang="ko-KR" sz="1400" dirty="0" smtClean="0"/>
          </a:p>
          <a:p>
            <a:r>
              <a:rPr lang="en-US" altLang="ko-KR" sz="1400" dirty="0" smtClean="0"/>
              <a:t>`</a:t>
            </a:r>
            <a:r>
              <a:rPr lang="ko-KR" altLang="en-US" sz="1400" dirty="0" smtClean="0"/>
              <a:t>문화의 감상력</a:t>
            </a:r>
            <a:endParaRPr lang="en-US" altLang="ko-KR" sz="1400" dirty="0" smtClean="0"/>
          </a:p>
          <a:p>
            <a:r>
              <a:rPr lang="en-US" altLang="ko-KR" sz="1400" dirty="0" smtClean="0"/>
              <a:t>`</a:t>
            </a:r>
            <a:r>
              <a:rPr lang="ko-KR" altLang="en-US" sz="1400" dirty="0" smtClean="0"/>
              <a:t>세상에 대한 이해</a:t>
            </a:r>
            <a:endParaRPr lang="en-US" altLang="ko-KR" sz="1400" dirty="0" smtClean="0"/>
          </a:p>
          <a:p>
            <a:r>
              <a:rPr lang="en-US" altLang="ko-KR" sz="1400" dirty="0" smtClean="0"/>
              <a:t>`</a:t>
            </a:r>
            <a:r>
              <a:rPr lang="ko-KR" altLang="en-US" sz="1400" dirty="0" smtClean="0"/>
              <a:t>사회적 책임감 등의 증진 때문에 자신과 사회에 더 공헌할 수 있게 된 개인들</a:t>
            </a:r>
            <a:endParaRPr lang="en-US" altLang="ko-KR" sz="1400" dirty="0" smtClean="0"/>
          </a:p>
          <a:p>
            <a:endParaRPr lang="ko-KR" altLang="en-US" sz="1400" dirty="0"/>
          </a:p>
        </p:txBody>
      </p:sp>
      <p:graphicFrame>
        <p:nvGraphicFramePr>
          <p:cNvPr id="20" name="표 19"/>
          <p:cNvGraphicFramePr>
            <a:graphicFrameLocks noGrp="1"/>
          </p:cNvGraphicFramePr>
          <p:nvPr/>
        </p:nvGraphicFramePr>
        <p:xfrm>
          <a:off x="395536" y="4869160"/>
          <a:ext cx="8496944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6944"/>
              </a:tblGrid>
              <a:tr h="1507624">
                <a:tc>
                  <a:txBody>
                    <a:bodyPr/>
                    <a:lstStyle/>
                    <a:p>
                      <a:endParaRPr lang="en-US" altLang="ko-KR" sz="1800" b="1" i="0" dirty="0" smtClean="0"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lang="en-US" altLang="ko-KR" sz="1800" b="1" i="0" dirty="0" smtClean="0">
                          <a:solidFill>
                            <a:srgbClr val="C00000"/>
                          </a:solidFill>
                        </a:rPr>
                        <a:t>※ </a:t>
                      </a:r>
                      <a:r>
                        <a:rPr lang="ko-KR" altLang="en-US" sz="1800" b="1" i="0" dirty="0" err="1" smtClean="0">
                          <a:solidFill>
                            <a:srgbClr val="C00000"/>
                          </a:solidFill>
                        </a:rPr>
                        <a:t>네가지</a:t>
                      </a:r>
                      <a:r>
                        <a:rPr lang="ko-KR" altLang="en-US" sz="1800" b="1" i="0" dirty="0" smtClean="0">
                          <a:solidFill>
                            <a:srgbClr val="C00000"/>
                          </a:solidFill>
                        </a:rPr>
                        <a:t> 요인 중 과업은 조직의 목표를 달성하기 위한 가장 기본적인 요인이고 </a:t>
                      </a:r>
                      <a:endParaRPr lang="en-US" altLang="ko-KR" sz="1800" b="1" i="0" dirty="0" smtClean="0"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lang="en-US" altLang="ko-KR" sz="1800" b="1" i="0" dirty="0" smtClean="0">
                          <a:solidFill>
                            <a:srgbClr val="C00000"/>
                          </a:solidFill>
                        </a:rPr>
                        <a:t>    </a:t>
                      </a:r>
                      <a:r>
                        <a:rPr lang="ko-KR" altLang="en-US" sz="1800" b="1" i="0" dirty="0" smtClean="0">
                          <a:solidFill>
                            <a:srgbClr val="C00000"/>
                          </a:solidFill>
                        </a:rPr>
                        <a:t>나머지 세가지 요인의 변화에 대응하여 변한다</a:t>
                      </a:r>
                      <a:r>
                        <a:rPr lang="en-US" altLang="ko-KR" sz="1800" b="1" i="0" dirty="0" smtClean="0">
                          <a:solidFill>
                            <a:srgbClr val="C00000"/>
                          </a:solidFill>
                        </a:rPr>
                        <a:t>. </a:t>
                      </a:r>
                    </a:p>
                    <a:p>
                      <a:r>
                        <a:rPr lang="en-US" altLang="ko-KR" sz="1800" b="1" i="0" dirty="0" smtClean="0">
                          <a:solidFill>
                            <a:srgbClr val="C00000"/>
                          </a:solidFill>
                        </a:rPr>
                        <a:t>※ </a:t>
                      </a:r>
                      <a:r>
                        <a:rPr lang="ko-KR" altLang="en-US" sz="1800" b="1" i="0" dirty="0" smtClean="0">
                          <a:solidFill>
                            <a:srgbClr val="C00000"/>
                          </a:solidFill>
                        </a:rPr>
                        <a:t>구조</a:t>
                      </a:r>
                      <a:r>
                        <a:rPr lang="en-US" altLang="ko-KR" sz="1800" b="1" i="0" dirty="0" smtClean="0">
                          <a:solidFill>
                            <a:srgbClr val="C00000"/>
                          </a:solidFill>
                        </a:rPr>
                        <a:t>,</a:t>
                      </a:r>
                      <a:r>
                        <a:rPr lang="ko-KR" altLang="en-US" sz="1800" b="1" i="0" dirty="0" smtClean="0">
                          <a:solidFill>
                            <a:srgbClr val="C00000"/>
                          </a:solidFill>
                        </a:rPr>
                        <a:t>사람</a:t>
                      </a:r>
                      <a:r>
                        <a:rPr lang="en-US" altLang="ko-KR" sz="1800" b="1" i="0" dirty="0" smtClean="0">
                          <a:solidFill>
                            <a:srgbClr val="C00000"/>
                          </a:solidFill>
                        </a:rPr>
                        <a:t>,</a:t>
                      </a:r>
                      <a:r>
                        <a:rPr lang="ko-KR" altLang="en-US" sz="1800" b="1" i="0" dirty="0" smtClean="0">
                          <a:solidFill>
                            <a:srgbClr val="C00000"/>
                          </a:solidFill>
                        </a:rPr>
                        <a:t>기술은 결국 과업의 변화를 가져오게 하는 전략변수이므로 조직의      </a:t>
                      </a:r>
                      <a:endParaRPr lang="en-US" altLang="ko-KR" sz="1800" b="1" i="0" dirty="0" smtClean="0"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lang="en-US" altLang="ko-KR" sz="1800" b="1" i="0" dirty="0" smtClean="0">
                          <a:solidFill>
                            <a:srgbClr val="C00000"/>
                          </a:solidFill>
                        </a:rPr>
                        <a:t>   </a:t>
                      </a:r>
                      <a:r>
                        <a:rPr lang="ko-KR" altLang="en-US" sz="1800" b="1" i="0" dirty="0" smtClean="0">
                          <a:solidFill>
                            <a:srgbClr val="C00000"/>
                          </a:solidFill>
                        </a:rPr>
                        <a:t>변화를 일으키는 주요 요인이 됨</a:t>
                      </a:r>
                      <a:r>
                        <a:rPr lang="en-US" altLang="ko-KR" sz="1800" b="1" i="0" dirty="0" smtClean="0">
                          <a:solidFill>
                            <a:srgbClr val="C00000"/>
                          </a:solidFill>
                        </a:rPr>
                        <a:t>.</a:t>
                      </a:r>
                    </a:p>
                    <a:p>
                      <a:pPr latinLnBrk="1"/>
                      <a:endParaRPr lang="ko-KR" altLang="en-US" b="1" i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67544" y="404664"/>
            <a:ext cx="5256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 err="1"/>
              <a:t>남정걸의</a:t>
            </a:r>
            <a:r>
              <a:rPr lang="ko-KR" altLang="en-US" b="1" dirty="0"/>
              <a:t> 교육활동에 대한 사회체제로서의 교육 </a:t>
            </a:r>
          </a:p>
        </p:txBody>
      </p:sp>
      <p:grpSp>
        <p:nvGrpSpPr>
          <p:cNvPr id="36" name="그룹 35"/>
          <p:cNvGrpSpPr/>
          <p:nvPr/>
        </p:nvGrpSpPr>
        <p:grpSpPr>
          <a:xfrm>
            <a:off x="683568" y="1052736"/>
            <a:ext cx="7632849" cy="3888432"/>
            <a:chOff x="755576" y="1772816"/>
            <a:chExt cx="7279476" cy="3888432"/>
          </a:xfrm>
        </p:grpSpPr>
        <p:sp>
          <p:nvSpPr>
            <p:cNvPr id="28" name="TextBox 27"/>
            <p:cNvSpPr txBox="1"/>
            <p:nvPr/>
          </p:nvSpPr>
          <p:spPr>
            <a:xfrm>
              <a:off x="1043608" y="1772816"/>
              <a:ext cx="11521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dirty="0" smtClean="0"/>
                <a:t>투입</a:t>
              </a:r>
              <a:endParaRPr lang="ko-KR" alt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851920" y="1772816"/>
              <a:ext cx="11521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dirty="0" smtClean="0"/>
                <a:t>과정</a:t>
              </a:r>
              <a:endParaRPr lang="ko-KR" alt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732240" y="1772816"/>
              <a:ext cx="11521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mtClean="0"/>
                <a:t>산출</a:t>
              </a:r>
              <a:endParaRPr lang="ko-KR" altLang="en-US" dirty="0"/>
            </a:p>
          </p:txBody>
        </p:sp>
        <p:sp>
          <p:nvSpPr>
            <p:cNvPr id="31" name="오른쪽 화살표 30"/>
            <p:cNvSpPr/>
            <p:nvPr/>
          </p:nvSpPr>
          <p:spPr>
            <a:xfrm>
              <a:off x="2123728" y="1988840"/>
              <a:ext cx="1800200" cy="7200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오른쪽 화살표 31"/>
            <p:cNvSpPr/>
            <p:nvPr/>
          </p:nvSpPr>
          <p:spPr>
            <a:xfrm>
              <a:off x="4860032" y="1988840"/>
              <a:ext cx="1800200" cy="7200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755576" y="2420888"/>
              <a:ext cx="2197577" cy="3168352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600" b="1" dirty="0" smtClean="0"/>
                <a:t>&lt;</a:t>
              </a:r>
              <a:r>
                <a:rPr lang="ko-KR" altLang="en-US" sz="1600" b="1" dirty="0" smtClean="0"/>
                <a:t>행정</a:t>
              </a:r>
              <a:r>
                <a:rPr lang="en-US" altLang="ko-KR" sz="1600" b="1" dirty="0" smtClean="0"/>
                <a:t>&gt;</a:t>
              </a:r>
            </a:p>
            <a:p>
              <a:pPr algn="ctr"/>
              <a:endParaRPr lang="en-US" altLang="ko-KR" sz="1400" dirty="0" smtClean="0"/>
            </a:p>
            <a:p>
              <a:pPr algn="ctr"/>
              <a:endParaRPr lang="en-US" altLang="ko-KR" sz="1400" dirty="0" smtClean="0"/>
            </a:p>
            <a:p>
              <a:pPr algn="ctr"/>
              <a:endParaRPr lang="en-US" altLang="ko-KR" sz="1400" dirty="0" smtClean="0"/>
            </a:p>
            <a:p>
              <a:r>
                <a:rPr lang="en-US" altLang="ko-KR" sz="1400" dirty="0" smtClean="0"/>
                <a:t>   `  </a:t>
              </a:r>
              <a:r>
                <a:rPr lang="ko-KR" altLang="en-US" sz="1400" dirty="0" smtClean="0"/>
                <a:t>교육목표</a:t>
              </a:r>
              <a:endParaRPr lang="en-US" altLang="ko-KR" sz="1400" dirty="0" smtClean="0"/>
            </a:p>
            <a:p>
              <a:r>
                <a:rPr lang="en-US" altLang="ko-KR" sz="1400" dirty="0" smtClean="0"/>
                <a:t>   ` </a:t>
              </a:r>
              <a:r>
                <a:rPr lang="ko-KR" altLang="en-US" sz="1400" dirty="0" smtClean="0"/>
                <a:t>교육과정</a:t>
              </a:r>
              <a:r>
                <a:rPr lang="en-US" altLang="ko-KR" sz="1400" dirty="0" smtClean="0"/>
                <a:t>. </a:t>
              </a:r>
              <a:r>
                <a:rPr lang="ko-KR" altLang="en-US" sz="1400" dirty="0" smtClean="0"/>
                <a:t>교재</a:t>
              </a:r>
              <a:endParaRPr lang="en-US" altLang="ko-KR" sz="1400" dirty="0" smtClean="0"/>
            </a:p>
            <a:p>
              <a:r>
                <a:rPr lang="en-US" altLang="ko-KR" sz="1400" dirty="0" smtClean="0"/>
                <a:t>   ` </a:t>
              </a:r>
              <a:r>
                <a:rPr lang="ko-KR" altLang="en-US" sz="1400" dirty="0" smtClean="0"/>
                <a:t>인적자원</a:t>
              </a:r>
              <a:endParaRPr lang="en-US" altLang="ko-KR" sz="1400" dirty="0" smtClean="0"/>
            </a:p>
            <a:p>
              <a:r>
                <a:rPr lang="en-US" altLang="ko-KR" sz="1400" dirty="0" smtClean="0"/>
                <a:t>   ` </a:t>
              </a:r>
              <a:r>
                <a:rPr lang="ko-KR" altLang="en-US" sz="1400" dirty="0" err="1" smtClean="0"/>
                <a:t>물적자원</a:t>
              </a:r>
              <a:endParaRPr lang="en-US" altLang="ko-KR" sz="1400" dirty="0" smtClean="0"/>
            </a:p>
            <a:p>
              <a:r>
                <a:rPr lang="en-US" altLang="ko-KR" sz="1400" dirty="0" smtClean="0"/>
                <a:t>   ` </a:t>
              </a:r>
              <a:r>
                <a:rPr lang="ko-KR" altLang="en-US" sz="1400" dirty="0" smtClean="0"/>
                <a:t>재정</a:t>
              </a:r>
              <a:endParaRPr lang="en-US" altLang="ko-KR" sz="1400" dirty="0" smtClean="0"/>
            </a:p>
            <a:p>
              <a:r>
                <a:rPr lang="en-US" altLang="ko-KR" sz="1400" dirty="0" smtClean="0"/>
                <a:t>   ` </a:t>
              </a:r>
              <a:r>
                <a:rPr lang="ko-KR" altLang="en-US" sz="1400" dirty="0" smtClean="0"/>
                <a:t>장학</a:t>
              </a:r>
              <a:endParaRPr lang="en-US" altLang="ko-KR" dirty="0" smtClean="0"/>
            </a:p>
            <a:p>
              <a:pPr algn="ctr"/>
              <a:endParaRPr lang="ko-KR" altLang="en-US" dirty="0"/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3365199" y="2492896"/>
              <a:ext cx="2197577" cy="3168352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600" b="1" dirty="0" smtClean="0"/>
                <a:t>&lt;</a:t>
              </a:r>
              <a:r>
                <a:rPr lang="ko-KR" altLang="en-US" sz="1600" b="1" dirty="0" smtClean="0"/>
                <a:t>학교교육</a:t>
              </a:r>
              <a:r>
                <a:rPr lang="en-US" altLang="ko-KR" sz="1600" b="1" dirty="0" smtClean="0"/>
                <a:t>&gt;</a:t>
              </a:r>
            </a:p>
            <a:p>
              <a:endParaRPr lang="en-US" altLang="ko-KR" sz="1400" dirty="0" smtClean="0"/>
            </a:p>
            <a:p>
              <a:r>
                <a:rPr lang="en-US" altLang="ko-KR" sz="1400" dirty="0" smtClean="0"/>
                <a:t>  ` </a:t>
              </a:r>
              <a:r>
                <a:rPr lang="ko-KR" altLang="en-US" sz="1400" dirty="0" smtClean="0"/>
                <a:t>계획</a:t>
              </a:r>
              <a:endParaRPr lang="en-US" altLang="ko-KR" sz="1400" dirty="0" smtClean="0"/>
            </a:p>
            <a:p>
              <a:r>
                <a:rPr lang="en-US" altLang="ko-KR" sz="1400" dirty="0" smtClean="0"/>
                <a:t>  ` </a:t>
              </a:r>
              <a:r>
                <a:rPr lang="ko-KR" altLang="en-US" sz="1400" dirty="0" smtClean="0"/>
                <a:t>조직</a:t>
              </a:r>
              <a:r>
                <a:rPr lang="en-US" altLang="ko-KR" sz="1400" dirty="0" smtClean="0"/>
                <a:t>,</a:t>
              </a:r>
              <a:r>
                <a:rPr lang="ko-KR" altLang="en-US" sz="1400" dirty="0" smtClean="0"/>
                <a:t>구조</a:t>
              </a:r>
              <a:endParaRPr lang="en-US" altLang="ko-KR" sz="1400" dirty="0" smtClean="0"/>
            </a:p>
            <a:p>
              <a:r>
                <a:rPr lang="ko-KR" altLang="en-US" sz="1400" dirty="0" smtClean="0"/>
                <a:t>         교무분장조직</a:t>
              </a:r>
              <a:endParaRPr lang="en-US" altLang="ko-KR" sz="1400" dirty="0" smtClean="0"/>
            </a:p>
            <a:p>
              <a:r>
                <a:rPr lang="ko-KR" altLang="en-US" sz="1400" dirty="0" smtClean="0"/>
                <a:t>         운영조직</a:t>
              </a:r>
              <a:endParaRPr lang="en-US" altLang="ko-KR" sz="1400" dirty="0" smtClean="0"/>
            </a:p>
            <a:p>
              <a:r>
                <a:rPr lang="ko-KR" altLang="en-US" sz="1400" dirty="0" smtClean="0"/>
                <a:t>         학습조직</a:t>
              </a:r>
              <a:endParaRPr lang="en-US" altLang="ko-KR" sz="1400" dirty="0" smtClean="0"/>
            </a:p>
            <a:p>
              <a:r>
                <a:rPr lang="en-US" altLang="ko-KR" sz="1400" dirty="0" smtClean="0"/>
                <a:t>  ` </a:t>
              </a:r>
              <a:r>
                <a:rPr lang="ko-KR" altLang="en-US" sz="1400" dirty="0" smtClean="0"/>
                <a:t>과업</a:t>
              </a:r>
              <a:endParaRPr lang="en-US" altLang="ko-KR" sz="1400" dirty="0" smtClean="0"/>
            </a:p>
            <a:p>
              <a:r>
                <a:rPr lang="ko-KR" altLang="en-US" sz="1400" dirty="0" smtClean="0"/>
                <a:t>        교수</a:t>
              </a:r>
              <a:r>
                <a:rPr lang="en-US" altLang="ko-KR" sz="1400" dirty="0" smtClean="0"/>
                <a:t>-</a:t>
              </a:r>
              <a:r>
                <a:rPr lang="ko-KR" altLang="en-US" sz="1400" dirty="0" smtClean="0"/>
                <a:t>학습</a:t>
              </a:r>
              <a:endParaRPr lang="en-US" altLang="ko-KR" sz="1400" dirty="0" smtClean="0"/>
            </a:p>
            <a:p>
              <a:r>
                <a:rPr lang="en-US" altLang="ko-KR" sz="1400" dirty="0" smtClean="0"/>
                <a:t>  ` </a:t>
              </a:r>
              <a:r>
                <a:rPr lang="ko-KR" altLang="en-US" sz="1400" dirty="0" smtClean="0"/>
                <a:t>평가</a:t>
              </a:r>
              <a:endParaRPr lang="en-US" altLang="ko-KR" dirty="0"/>
            </a:p>
            <a:p>
              <a:pPr algn="ctr"/>
              <a:endParaRPr lang="en-US" altLang="ko-KR" dirty="0" smtClean="0"/>
            </a:p>
            <a:p>
              <a:pPr algn="ctr"/>
              <a:endParaRPr lang="ko-KR" altLang="en-US" dirty="0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5974823" y="2420888"/>
              <a:ext cx="2060229" cy="3168352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600" b="1" dirty="0" smtClean="0"/>
                <a:t>&lt;</a:t>
              </a:r>
              <a:r>
                <a:rPr lang="ko-KR" altLang="en-US" sz="1600" b="1" dirty="0" smtClean="0"/>
                <a:t>학생의 학습효과</a:t>
              </a:r>
              <a:r>
                <a:rPr lang="en-US" altLang="ko-KR" sz="1600" b="1" dirty="0" smtClean="0"/>
                <a:t>&gt;</a:t>
              </a:r>
            </a:p>
            <a:p>
              <a:pPr algn="ctr"/>
              <a:endParaRPr lang="en-US" altLang="ko-KR" sz="1400" dirty="0" smtClean="0"/>
            </a:p>
            <a:p>
              <a:pPr algn="ctr"/>
              <a:endParaRPr lang="en-US" altLang="ko-KR" sz="1400" dirty="0" smtClean="0"/>
            </a:p>
            <a:p>
              <a:pPr algn="ctr"/>
              <a:endParaRPr lang="en-US" altLang="ko-KR" sz="1400" dirty="0" smtClean="0"/>
            </a:p>
            <a:p>
              <a:pPr algn="ctr"/>
              <a:endParaRPr lang="en-US" altLang="ko-KR" sz="1400" dirty="0" smtClean="0"/>
            </a:p>
            <a:p>
              <a:r>
                <a:rPr lang="en-US" altLang="ko-KR" sz="1400" dirty="0" smtClean="0"/>
                <a:t>` </a:t>
              </a:r>
              <a:r>
                <a:rPr lang="ko-KR" altLang="en-US" sz="1400" dirty="0" smtClean="0"/>
                <a:t>지식</a:t>
              </a:r>
              <a:r>
                <a:rPr lang="en-US" altLang="ko-KR" sz="1400" dirty="0" smtClean="0"/>
                <a:t>,</a:t>
              </a:r>
              <a:r>
                <a:rPr lang="ko-KR" altLang="en-US" sz="1400" dirty="0" smtClean="0"/>
                <a:t>기능</a:t>
              </a:r>
              <a:r>
                <a:rPr lang="en-US" altLang="ko-KR" sz="1400" dirty="0" smtClean="0"/>
                <a:t>,</a:t>
              </a:r>
              <a:r>
                <a:rPr lang="ko-KR" altLang="en-US" sz="1400" dirty="0" smtClean="0"/>
                <a:t>태도 </a:t>
              </a:r>
              <a:endParaRPr lang="en-US" altLang="ko-KR" sz="1400" dirty="0" smtClean="0"/>
            </a:p>
            <a:p>
              <a:r>
                <a:rPr lang="en-US" altLang="ko-KR" sz="1400" dirty="0" smtClean="0"/>
                <a:t>   : </a:t>
              </a:r>
              <a:r>
                <a:rPr lang="ko-KR" altLang="en-US" sz="1400" dirty="0" smtClean="0"/>
                <a:t>지적</a:t>
              </a:r>
              <a:r>
                <a:rPr lang="en-US" altLang="ko-KR" sz="1400" dirty="0" smtClean="0"/>
                <a:t>,</a:t>
              </a:r>
              <a:r>
                <a:rPr lang="ko-KR" altLang="en-US" sz="1400" dirty="0" smtClean="0"/>
                <a:t>정의적</a:t>
              </a:r>
              <a:r>
                <a:rPr lang="en-US" altLang="ko-KR" sz="1400" dirty="0" smtClean="0"/>
                <a:t>,</a:t>
              </a:r>
              <a:r>
                <a:rPr lang="ko-KR" altLang="en-US" sz="1400" dirty="0" smtClean="0"/>
                <a:t>신체적</a:t>
              </a:r>
              <a:r>
                <a:rPr lang="en-US" altLang="ko-KR" sz="1400" dirty="0" smtClean="0"/>
                <a:t>,</a:t>
              </a:r>
            </a:p>
            <a:p>
              <a:r>
                <a:rPr lang="en-US" altLang="ko-KR" sz="1400" dirty="0" smtClean="0"/>
                <a:t>     </a:t>
              </a:r>
              <a:r>
                <a:rPr lang="ko-KR" altLang="en-US" sz="1400" dirty="0" smtClean="0"/>
                <a:t>도덕적 변화</a:t>
              </a:r>
              <a:endParaRPr lang="en-US" altLang="ko-KR" sz="1400" dirty="0" smtClean="0"/>
            </a:p>
            <a:p>
              <a:endParaRPr lang="en-US" altLang="ko-KR" sz="1400" dirty="0" smtClean="0"/>
            </a:p>
            <a:p>
              <a:r>
                <a:rPr lang="en-US" altLang="ko-KR" sz="1400" dirty="0" smtClean="0"/>
                <a:t>` </a:t>
              </a:r>
              <a:r>
                <a:rPr lang="ko-KR" altLang="en-US" sz="1400" dirty="0" smtClean="0"/>
                <a:t>가정</a:t>
              </a:r>
              <a:r>
                <a:rPr lang="en-US" altLang="ko-KR" sz="1400" dirty="0" smtClean="0"/>
                <a:t>,</a:t>
              </a:r>
              <a:r>
                <a:rPr lang="ko-KR" altLang="en-US" sz="1400" dirty="0" smtClean="0"/>
                <a:t>사회</a:t>
              </a:r>
              <a:r>
                <a:rPr lang="en-US" altLang="ko-KR" sz="1400" dirty="0" smtClean="0"/>
                <a:t>,</a:t>
              </a:r>
              <a:r>
                <a:rPr lang="ko-KR" altLang="en-US" sz="1400" dirty="0" smtClean="0"/>
                <a:t>국가에 </a:t>
              </a:r>
              <a:endParaRPr lang="en-US" altLang="ko-KR" sz="1400" dirty="0" smtClean="0"/>
            </a:p>
            <a:p>
              <a:r>
                <a:rPr lang="en-US" altLang="ko-KR" sz="1400" dirty="0" smtClean="0"/>
                <a:t> </a:t>
              </a:r>
              <a:r>
                <a:rPr lang="ko-KR" altLang="en-US" sz="1400" dirty="0" smtClean="0"/>
                <a:t> 대한 기여도 증진</a:t>
              </a:r>
              <a:endParaRPr lang="en-US" altLang="ko-KR" sz="1400" dirty="0"/>
            </a:p>
            <a:p>
              <a:endParaRPr lang="ko-KR" altLang="en-US" sz="1400" dirty="0"/>
            </a:p>
          </p:txBody>
        </p:sp>
      </p:grpSp>
      <p:sp>
        <p:nvSpPr>
          <p:cNvPr id="37" name="직사각형 36"/>
          <p:cNvSpPr/>
          <p:nvPr/>
        </p:nvSpPr>
        <p:spPr>
          <a:xfrm>
            <a:off x="323528" y="5157192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400" dirty="0" smtClean="0"/>
              <a:t> </a:t>
            </a:r>
            <a:r>
              <a:rPr lang="en-US" altLang="ko-KR" b="1" dirty="0" smtClean="0">
                <a:solidFill>
                  <a:srgbClr val="C00000"/>
                </a:solidFill>
              </a:rPr>
              <a:t>※ </a:t>
            </a:r>
            <a:r>
              <a:rPr lang="ko-KR" altLang="en-US" b="1" dirty="0" err="1" smtClean="0">
                <a:solidFill>
                  <a:srgbClr val="C00000"/>
                </a:solidFill>
              </a:rPr>
              <a:t>이와같은</a:t>
            </a:r>
            <a:r>
              <a:rPr lang="ko-KR" altLang="en-US" b="1" dirty="0" smtClean="0">
                <a:solidFill>
                  <a:srgbClr val="C00000"/>
                </a:solidFill>
              </a:rPr>
              <a:t> 교육과정을 거치면 그 결과는 학생의 학습성과라는 산출로 나타난</a:t>
            </a:r>
            <a:endParaRPr lang="en-US" altLang="ko-KR" b="1" dirty="0" smtClean="0">
              <a:solidFill>
                <a:srgbClr val="C00000"/>
              </a:solidFill>
            </a:endParaRPr>
          </a:p>
          <a:p>
            <a:r>
              <a:rPr lang="en-US" altLang="ko-KR" b="1" dirty="0" smtClean="0">
                <a:solidFill>
                  <a:srgbClr val="C00000"/>
                </a:solidFill>
              </a:rPr>
              <a:t>    </a:t>
            </a:r>
            <a:r>
              <a:rPr lang="ko-KR" altLang="en-US" b="1" dirty="0" smtClean="0">
                <a:solidFill>
                  <a:srgbClr val="C00000"/>
                </a:solidFill>
              </a:rPr>
              <a:t>다</a:t>
            </a:r>
            <a:r>
              <a:rPr lang="en-US" altLang="ko-KR" b="1" dirty="0" smtClean="0">
                <a:solidFill>
                  <a:srgbClr val="C00000"/>
                </a:solidFill>
              </a:rPr>
              <a:t>. </a:t>
            </a:r>
            <a:r>
              <a:rPr lang="ko-KR" altLang="en-US" b="1" dirty="0" smtClean="0">
                <a:solidFill>
                  <a:srgbClr val="C00000"/>
                </a:solidFill>
              </a:rPr>
              <a:t>그 하위 변인은 지식 </a:t>
            </a:r>
            <a:r>
              <a:rPr lang="en-US" altLang="ko-KR" b="1" dirty="0" smtClean="0">
                <a:solidFill>
                  <a:srgbClr val="C00000"/>
                </a:solidFill>
              </a:rPr>
              <a:t>,</a:t>
            </a:r>
            <a:r>
              <a:rPr lang="ko-KR" altLang="en-US" b="1" dirty="0" smtClean="0">
                <a:solidFill>
                  <a:srgbClr val="C00000"/>
                </a:solidFill>
              </a:rPr>
              <a:t>태도</a:t>
            </a:r>
            <a:r>
              <a:rPr lang="en-US" altLang="ko-KR" b="1" dirty="0" smtClean="0">
                <a:solidFill>
                  <a:srgbClr val="C00000"/>
                </a:solidFill>
              </a:rPr>
              <a:t>,</a:t>
            </a:r>
            <a:r>
              <a:rPr lang="ko-KR" altLang="en-US" b="1" dirty="0" smtClean="0">
                <a:solidFill>
                  <a:srgbClr val="C00000"/>
                </a:solidFill>
              </a:rPr>
              <a:t>기능의 변화이거나</a:t>
            </a:r>
            <a:r>
              <a:rPr lang="en-US" altLang="ko-KR" b="1" dirty="0" smtClean="0">
                <a:solidFill>
                  <a:srgbClr val="C00000"/>
                </a:solidFill>
              </a:rPr>
              <a:t>, </a:t>
            </a:r>
            <a:r>
              <a:rPr lang="ko-KR" altLang="en-US" b="1" dirty="0" smtClean="0">
                <a:solidFill>
                  <a:srgbClr val="C00000"/>
                </a:solidFill>
              </a:rPr>
              <a:t>지적</a:t>
            </a:r>
            <a:r>
              <a:rPr lang="en-US" altLang="ko-KR" b="1" dirty="0" smtClean="0">
                <a:solidFill>
                  <a:srgbClr val="C00000"/>
                </a:solidFill>
              </a:rPr>
              <a:t>,</a:t>
            </a:r>
            <a:r>
              <a:rPr lang="ko-KR" altLang="en-US" b="1" dirty="0" smtClean="0">
                <a:solidFill>
                  <a:srgbClr val="C00000"/>
                </a:solidFill>
              </a:rPr>
              <a:t>정의적</a:t>
            </a:r>
            <a:r>
              <a:rPr lang="en-US" altLang="ko-KR" b="1" dirty="0" smtClean="0">
                <a:solidFill>
                  <a:srgbClr val="C00000"/>
                </a:solidFill>
              </a:rPr>
              <a:t>,</a:t>
            </a:r>
            <a:r>
              <a:rPr lang="ko-KR" altLang="en-US" b="1" dirty="0" smtClean="0">
                <a:solidFill>
                  <a:srgbClr val="C00000"/>
                </a:solidFill>
              </a:rPr>
              <a:t>도덕적</a:t>
            </a:r>
            <a:r>
              <a:rPr lang="en-US" altLang="ko-KR" b="1" dirty="0" smtClean="0">
                <a:solidFill>
                  <a:srgbClr val="C00000"/>
                </a:solidFill>
              </a:rPr>
              <a:t>,</a:t>
            </a:r>
            <a:r>
              <a:rPr lang="ko-KR" altLang="en-US" b="1" dirty="0" smtClean="0">
                <a:solidFill>
                  <a:srgbClr val="C00000"/>
                </a:solidFill>
              </a:rPr>
              <a:t>신체적 </a:t>
            </a:r>
            <a:endParaRPr lang="en-US" altLang="ko-KR" b="1" dirty="0" smtClean="0">
              <a:solidFill>
                <a:srgbClr val="C00000"/>
              </a:solidFill>
            </a:endParaRPr>
          </a:p>
          <a:p>
            <a:r>
              <a:rPr lang="en-US" altLang="ko-KR" b="1" dirty="0" smtClean="0">
                <a:solidFill>
                  <a:srgbClr val="C00000"/>
                </a:solidFill>
              </a:rPr>
              <a:t>    </a:t>
            </a:r>
            <a:r>
              <a:rPr lang="ko-KR" altLang="en-US" b="1" dirty="0" smtClean="0">
                <a:solidFill>
                  <a:srgbClr val="C00000"/>
                </a:solidFill>
              </a:rPr>
              <a:t>변화 또는 가정</a:t>
            </a:r>
            <a:r>
              <a:rPr lang="en-US" altLang="ko-KR" b="1" dirty="0" smtClean="0">
                <a:solidFill>
                  <a:srgbClr val="C00000"/>
                </a:solidFill>
              </a:rPr>
              <a:t>,</a:t>
            </a:r>
            <a:r>
              <a:rPr lang="ko-KR" altLang="en-US" b="1" dirty="0" smtClean="0">
                <a:solidFill>
                  <a:srgbClr val="C00000"/>
                </a:solidFill>
              </a:rPr>
              <a:t>사회</a:t>
            </a:r>
            <a:r>
              <a:rPr lang="en-US" altLang="ko-KR" b="1" dirty="0" smtClean="0">
                <a:solidFill>
                  <a:srgbClr val="C00000"/>
                </a:solidFill>
              </a:rPr>
              <a:t>,</a:t>
            </a:r>
            <a:r>
              <a:rPr lang="ko-KR" altLang="en-US" b="1" dirty="0" smtClean="0">
                <a:solidFill>
                  <a:srgbClr val="C00000"/>
                </a:solidFill>
              </a:rPr>
              <a:t>국가에의 기여도 증진 이라고 할 수 있다</a:t>
            </a:r>
            <a:r>
              <a:rPr lang="en-US" altLang="ko-KR" b="1" dirty="0" smtClean="0">
                <a:solidFill>
                  <a:srgbClr val="C00000"/>
                </a:solidFill>
              </a:rPr>
              <a:t>.</a:t>
            </a:r>
            <a:endParaRPr lang="en-US" altLang="ko-KR" sz="1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23528" y="404664"/>
            <a:ext cx="33778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/>
              <a:t>3. </a:t>
            </a:r>
            <a:r>
              <a:rPr lang="ko-KR" altLang="en-US" b="1" dirty="0"/>
              <a:t>사회체제의 구성요소와 특징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251520" y="908720"/>
            <a:ext cx="8496944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b="1" dirty="0"/>
              <a:t>Hanson </a:t>
            </a:r>
            <a:r>
              <a:rPr lang="en-US" altLang="ko-KR" sz="1400" b="1" dirty="0" smtClean="0"/>
              <a:t> - </a:t>
            </a:r>
            <a:r>
              <a:rPr lang="ko-KR" altLang="en-US" sz="1400" dirty="0"/>
              <a:t>사회체제의 최소한의 구성요소를 유사한 목표를 향해 상당한 기간 유형화된 행위를 하는 </a:t>
            </a:r>
            <a:endParaRPr lang="en-US" altLang="ko-KR" sz="1400" dirty="0" smtClean="0"/>
          </a:p>
          <a:p>
            <a:r>
              <a:rPr lang="en-US" altLang="ko-KR" sz="1400" dirty="0" smtClean="0"/>
              <a:t>               </a:t>
            </a:r>
            <a:r>
              <a:rPr lang="ko-KR" altLang="en-US" sz="1400" dirty="0" smtClean="0"/>
              <a:t>두 </a:t>
            </a:r>
            <a:r>
              <a:rPr lang="ko-KR" altLang="en-US" sz="1400" dirty="0"/>
              <a:t>사람 이상이라고 함</a:t>
            </a:r>
            <a:r>
              <a:rPr lang="en-US" altLang="ko-KR" sz="1400" dirty="0" smtClean="0"/>
              <a:t>. </a:t>
            </a:r>
            <a:endParaRPr lang="en-US" altLang="ko-KR" sz="1400" dirty="0"/>
          </a:p>
          <a:p>
            <a:endParaRPr lang="en-US" altLang="ko-KR" sz="1400" dirty="0" smtClean="0"/>
          </a:p>
          <a:p>
            <a:r>
              <a:rPr lang="ko-KR" altLang="en-US" sz="1400" dirty="0" smtClean="0"/>
              <a:t>즉</a:t>
            </a:r>
            <a:r>
              <a:rPr lang="en-US" altLang="ko-KR" sz="1400" dirty="0"/>
              <a:t>, </a:t>
            </a:r>
            <a:r>
              <a:rPr lang="ko-KR" altLang="en-US" sz="1400" dirty="0"/>
              <a:t>체제의 기본특성은 </a:t>
            </a:r>
            <a:endParaRPr lang="en-US" altLang="ko-KR" sz="1400" dirty="0" smtClean="0"/>
          </a:p>
          <a:p>
            <a:pPr marL="228600" indent="-228600">
              <a:buAutoNum type="arabicParenR"/>
            </a:pPr>
            <a:r>
              <a:rPr lang="ko-KR" altLang="en-US" sz="1400" dirty="0" smtClean="0"/>
              <a:t>복수의 행위자  </a:t>
            </a:r>
            <a:r>
              <a:rPr lang="en-US" altLang="ko-KR" sz="1400" dirty="0" smtClean="0"/>
              <a:t>  2</a:t>
            </a:r>
            <a:r>
              <a:rPr lang="en-US" altLang="ko-KR" sz="1400" dirty="0"/>
              <a:t>) </a:t>
            </a:r>
            <a:r>
              <a:rPr lang="ko-KR" altLang="en-US" sz="1400" dirty="0" smtClean="0"/>
              <a:t>상호작용  </a:t>
            </a:r>
            <a:r>
              <a:rPr lang="en-US" altLang="ko-KR" sz="1400" dirty="0" smtClean="0"/>
              <a:t>  3</a:t>
            </a:r>
            <a:r>
              <a:rPr lang="en-US" altLang="ko-KR" sz="1400" dirty="0"/>
              <a:t>) </a:t>
            </a:r>
            <a:r>
              <a:rPr lang="ko-KR" altLang="en-US" sz="1400" dirty="0"/>
              <a:t>하나의 </a:t>
            </a:r>
            <a:r>
              <a:rPr lang="ko-KR" altLang="en-US" sz="1400" dirty="0" smtClean="0"/>
              <a:t>목적  </a:t>
            </a:r>
            <a:r>
              <a:rPr lang="en-US" altLang="ko-KR" sz="1400" dirty="0" smtClean="0"/>
              <a:t>  4</a:t>
            </a:r>
            <a:r>
              <a:rPr lang="en-US" altLang="ko-KR" sz="1400" dirty="0"/>
              <a:t>) </a:t>
            </a:r>
            <a:r>
              <a:rPr lang="ko-KR" altLang="en-US" sz="1400" dirty="0"/>
              <a:t>유형화된 </a:t>
            </a:r>
            <a:r>
              <a:rPr lang="ko-KR" altLang="en-US" sz="1400" dirty="0" smtClean="0"/>
              <a:t>행위  </a:t>
            </a:r>
            <a:r>
              <a:rPr lang="en-US" altLang="ko-KR" sz="1400" dirty="0" smtClean="0"/>
              <a:t>  5</a:t>
            </a:r>
            <a:r>
              <a:rPr lang="en-US" altLang="ko-KR" sz="1400" dirty="0"/>
              <a:t>) </a:t>
            </a:r>
            <a:r>
              <a:rPr lang="ko-KR" altLang="en-US" sz="1400" dirty="0"/>
              <a:t>기간 또는 시간차원</a:t>
            </a:r>
          </a:p>
          <a:p>
            <a:endParaRPr lang="en-US" altLang="ko-KR" sz="1400" dirty="0" smtClean="0"/>
          </a:p>
          <a:p>
            <a:r>
              <a:rPr lang="en-US" altLang="ko-KR" sz="1400" b="1" dirty="0" smtClean="0"/>
              <a:t>※  Hoy</a:t>
            </a:r>
            <a:r>
              <a:rPr lang="ko-KR" altLang="en-US" sz="1400" b="1" dirty="0"/>
              <a:t>와 </a:t>
            </a:r>
            <a:r>
              <a:rPr lang="en-US" altLang="ko-KR" sz="1400" b="1" dirty="0" err="1"/>
              <a:t>Miskel</a:t>
            </a:r>
            <a:r>
              <a:rPr lang="ko-KR" altLang="en-US" sz="1400" dirty="0"/>
              <a:t>은 사회체제로서의 학교의 특징을 다음과 같이 가정함</a:t>
            </a:r>
            <a:r>
              <a:rPr lang="en-US" altLang="ko-KR" sz="1400" dirty="0"/>
              <a:t>.</a:t>
            </a: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539552" y="2564903"/>
          <a:ext cx="7992888" cy="4141626"/>
        </p:xfrm>
        <a:graphic>
          <a:graphicData uri="http://schemas.openxmlformats.org/drawingml/2006/table">
            <a:tbl>
              <a:tblPr/>
              <a:tblGrid>
                <a:gridCol w="504056"/>
                <a:gridCol w="2666393"/>
                <a:gridCol w="4822439"/>
              </a:tblGrid>
              <a:tr h="3600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번호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dirty="0">
                          <a:solidFill>
                            <a:srgbClr val="000000"/>
                          </a:solidFill>
                          <a:latin typeface="바탕"/>
                        </a:rPr>
                        <a:t>사회체제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dirty="0">
                          <a:solidFill>
                            <a:srgbClr val="000000"/>
                          </a:solidFill>
                          <a:latin typeface="바탕"/>
                        </a:rPr>
                        <a:t>설명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2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1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개방체제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지역사회의 가치와 정치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, 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역사에 의해서 영향을 받음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.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2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2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사람들이 차지하고 있음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.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지위와 욕구를 바탕으로 사회체제에서 역할수행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0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3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전체에 기여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, 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전체로부터 </a:t>
                      </a:r>
                      <a:r>
                        <a:rPr lang="ko-KR" altLang="en-US" sz="1100" b="1" dirty="0" smtClean="0">
                          <a:solidFill>
                            <a:srgbClr val="000000"/>
                          </a:solidFill>
                          <a:latin typeface="바탕"/>
                        </a:rPr>
                        <a:t>부여 받은 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상호의존적인 부분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,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특성 및 활동으로 구성됨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 err="1">
                          <a:solidFill>
                            <a:srgbClr val="000000"/>
                          </a:solidFill>
                          <a:latin typeface="바탕"/>
                        </a:rPr>
                        <a:t>새교육과정에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 대한 학부모의 요구는 교사와 학생에게 직접적인 영향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2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4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목표지향적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, 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다양한 목표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학생의 학습과 통제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,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성인역할의 </a:t>
                      </a:r>
                      <a:r>
                        <a:rPr lang="ko-KR" altLang="en-US" sz="1100" b="1" dirty="0" smtClean="0">
                          <a:solidFill>
                            <a:srgbClr val="000000"/>
                          </a:solidFill>
                          <a:latin typeface="바탕"/>
                        </a:rPr>
                        <a:t>준비 등</a:t>
                      </a:r>
                      <a:endParaRPr lang="ko-KR" altLang="en-US" sz="11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3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5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구조적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학교의 분업화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(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수학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,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과학교사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), 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전문화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(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상담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,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행정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), </a:t>
                      </a:r>
                      <a:r>
                        <a:rPr lang="ko-KR" altLang="en-US" sz="1100" b="1" dirty="0" err="1">
                          <a:solidFill>
                            <a:srgbClr val="000000"/>
                          </a:solidFill>
                          <a:latin typeface="바탕"/>
                        </a:rPr>
                        <a:t>계층제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(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교장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,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교감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,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부장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)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2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6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규범적 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/ 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제제관계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제제관계 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: 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행동은 보상과 벌로 규제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3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7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정치적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학교의 권력관계는 불가피하게 교사와 행정가의 활동에 영향을 줌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.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2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8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특유한 문화가 있다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학교는 행동에 영향을 주는 지배적인 공동가치가 있다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.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2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9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개념적이고 상대적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규모와 관계없이 모든 사회조직에 적용되는 일반개념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3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10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모든 공식조직은 사회체제임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.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그러나 모든 체제가 공식조직은 아니다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</a:rPr>
                        <a:t>.</a:t>
                      </a:r>
                    </a:p>
                  </a:txBody>
                  <a:tcPr marL="76200" marR="76200" marT="38100" marB="3810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78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2403</Words>
  <Application>Microsoft Office PowerPoint</Application>
  <PresentationFormat>화면 슬라이드 쇼(4:3)</PresentationFormat>
  <Paragraphs>372</Paragraphs>
  <Slides>19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0" baseType="lpstr">
      <vt:lpstr>Office 테마</vt:lpstr>
      <vt:lpstr>4장 사회체제와 교육행정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사회체제와 교육행정</dc:title>
  <dc:creator>JUNEXP</dc:creator>
  <cp:lastModifiedBy>0</cp:lastModifiedBy>
  <cp:revision>47</cp:revision>
  <dcterms:created xsi:type="dcterms:W3CDTF">2012-09-17T14:38:23Z</dcterms:created>
  <dcterms:modified xsi:type="dcterms:W3CDTF">2012-09-18T03:05:57Z</dcterms:modified>
</cp:coreProperties>
</file>