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</p:sldIdLst>
  <p:sldSz cx="9144000" cy="6858000" type="screen4x3"/>
  <p:notesSz cx="6858000" cy="9144000"/>
  <p:custShowLst>
    <p:custShow name="自訂放映 1" id="0">
      <p:sldLst>
        <p:sld r:id="rId3"/>
        <p:sld r:id="rId4"/>
      </p:sldLst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big5"/>
  <p:showPr showNarration="1" useTimings="0">
    <p:present/>
    <p:sldRg st="1" end="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8" autoAdjust="0"/>
    <p:restoredTop sz="94556" autoAdjust="0"/>
  </p:normalViewPr>
  <p:slideViewPr>
    <p:cSldViewPr>
      <p:cViewPr>
        <p:scale>
          <a:sx n="100" d="100"/>
          <a:sy n="100" d="100"/>
        </p:scale>
        <p:origin x="354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\My%20Documents\&#21508;&#22283;&#20998;&#20296;&#30340;&#38728;&#24615;&#21152;&#25345;&#32218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\My%20Documents\&#21508;&#22283;&#20998;&#20296;&#30340;&#38728;&#24615;&#21152;&#25345;&#32218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47"/>
  <c:chart>
    <c:title>
      <c:tx>
        <c:rich>
          <a:bodyPr/>
          <a:lstStyle/>
          <a:p>
            <a:pPr>
              <a:defRPr/>
            </a:pPr>
            <a:r>
              <a:rPr lang="zh-TW" dirty="0"/>
              <a:t>世界各國靈性加持線</a:t>
            </a:r>
            <a:r>
              <a:rPr lang="en-US" dirty="0"/>
              <a:t>SML</a:t>
            </a:r>
            <a:r>
              <a:rPr lang="zh-TW" dirty="0"/>
              <a:t>數量分佈圖表</a:t>
            </a:r>
            <a:endParaRPr lang="en-US" dirty="0"/>
          </a:p>
          <a:p>
            <a:pPr>
              <a:defRPr/>
            </a:pPr>
            <a:endParaRPr lang="zh-TW" dirty="0"/>
          </a:p>
        </c:rich>
      </c:tx>
      <c:layout>
        <c:manualLayout>
          <c:xMode val="edge"/>
          <c:yMode val="edge"/>
          <c:x val="0.27275754593175855"/>
          <c:y val="4.0740740740740765E-2"/>
        </c:manualLayout>
      </c:layout>
    </c:title>
    <c:plotArea>
      <c:layout>
        <c:manualLayout>
          <c:layoutTarget val="inner"/>
          <c:xMode val="edge"/>
          <c:yMode val="edge"/>
          <c:x val="6.7964676290463724E-2"/>
          <c:y val="0.15723840769903777"/>
          <c:w val="0.92430285602445061"/>
          <c:h val="0.61092901589548643"/>
        </c:manualLayout>
      </c:layout>
      <c:barChart>
        <c:barDir val="col"/>
        <c:grouping val="stacked"/>
        <c:ser>
          <c:idx val="0"/>
          <c:order val="0"/>
          <c:tx>
            <c:v>資料來源：無上師電視臺 http://suprememastertv.com/tw/webtv/</c:v>
          </c:tx>
          <c:dLbls>
            <c:showVal val="1"/>
          </c:dLbls>
          <c:cat>
            <c:strRef>
              <c:f>Sheet1!$B$3:$B$31</c:f>
              <c:strCache>
                <c:ptCount val="29"/>
                <c:pt idx="0">
                  <c:v>愛爾蘭</c:v>
                </c:pt>
                <c:pt idx="1">
                  <c:v>斯洛維泥亞</c:v>
                </c:pt>
                <c:pt idx="2">
                  <c:v>摩洛哥</c:v>
                </c:pt>
                <c:pt idx="3">
                  <c:v>北韓</c:v>
                </c:pt>
                <c:pt idx="4">
                  <c:v>法國</c:v>
                </c:pt>
                <c:pt idx="5">
                  <c:v>奧地利</c:v>
                </c:pt>
                <c:pt idx="6">
                  <c:v>希臘</c:v>
                </c:pt>
                <c:pt idx="7">
                  <c:v>蘇格蘭</c:v>
                </c:pt>
                <c:pt idx="8">
                  <c:v>荷蘭</c:v>
                </c:pt>
                <c:pt idx="9">
                  <c:v>美國</c:v>
                </c:pt>
                <c:pt idx="10">
                  <c:v>南韓</c:v>
                </c:pt>
                <c:pt idx="11">
                  <c:v>義大利</c:v>
                </c:pt>
                <c:pt idx="12">
                  <c:v>英國</c:v>
                </c:pt>
                <c:pt idx="13">
                  <c:v>匈牙利</c:v>
                </c:pt>
                <c:pt idx="14">
                  <c:v>西班牙</c:v>
                </c:pt>
                <c:pt idx="15">
                  <c:v>德國</c:v>
                </c:pt>
                <c:pt idx="16">
                  <c:v>泰國</c:v>
                </c:pt>
                <c:pt idx="17">
                  <c:v>瑞士</c:v>
                </c:pt>
                <c:pt idx="18">
                  <c:v>瑞典</c:v>
                </c:pt>
                <c:pt idx="19">
                  <c:v>哥倫比亞</c:v>
                </c:pt>
                <c:pt idx="20">
                  <c:v>悠樂 </c:v>
                </c:pt>
                <c:pt idx="21">
                  <c:v>外蒙古</c:v>
                </c:pt>
                <c:pt idx="22">
                  <c:v>福爾摩沙</c:v>
                </c:pt>
                <c:pt idx="23">
                  <c:v>西藏</c:v>
                </c:pt>
                <c:pt idx="24">
                  <c:v>巴拉圭</c:v>
                </c:pt>
                <c:pt idx="25">
                  <c:v>印度</c:v>
                </c:pt>
                <c:pt idx="26">
                  <c:v>喀麥隆</c:v>
                </c:pt>
                <c:pt idx="27">
                  <c:v>多明尼加</c:v>
                </c:pt>
                <c:pt idx="28">
                  <c:v>中國</c:v>
                </c:pt>
              </c:strCache>
            </c:strRef>
          </c:cat>
          <c:val>
            <c:numRef>
              <c:f>Sheet1!$C$3:$C$31</c:f>
              <c:numCache>
                <c:formatCode>General</c:formatCode>
                <c:ptCount val="2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8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12</c:v>
                </c:pt>
                <c:pt idx="23">
                  <c:v>14</c:v>
                </c:pt>
                <c:pt idx="24">
                  <c:v>20</c:v>
                </c:pt>
                <c:pt idx="25">
                  <c:v>30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</c:numCache>
            </c:numRef>
          </c:val>
        </c:ser>
        <c:gapWidth val="75"/>
        <c:overlap val="100"/>
        <c:axId val="76138368"/>
        <c:axId val="66215936"/>
      </c:barChart>
      <c:catAx>
        <c:axId val="76138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zh-TW"/>
          </a:p>
        </c:txPr>
        <c:crossAx val="66215936"/>
        <c:crosses val="autoZero"/>
        <c:auto val="1"/>
        <c:lblAlgn val="ctr"/>
        <c:lblOffset val="100"/>
      </c:catAx>
      <c:valAx>
        <c:axId val="662159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61383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endParaRPr lang="zh-TW"/>
          </a:p>
        </c:txPr>
      </c:legendEntry>
      <c:layout>
        <c:manualLayout>
          <c:xMode val="edge"/>
          <c:yMode val="edge"/>
          <c:x val="0.39631325301204873"/>
          <c:y val="0.83651685514619301"/>
          <c:w val="0.34507797462817147"/>
          <c:h val="0.12263352883358725"/>
        </c:manualLayout>
      </c:layout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style val="47"/>
  <c:chart>
    <c:title>
      <c:tx>
        <c:rich>
          <a:bodyPr/>
          <a:lstStyle/>
          <a:p>
            <a:pPr algn="ctr">
              <a:defRPr/>
            </a:pPr>
            <a:r>
              <a:rPr lang="zh-TW"/>
              <a:t>世界各國靈性加持線</a:t>
            </a:r>
            <a:r>
              <a:rPr lang="en-US"/>
              <a:t>SML</a:t>
            </a:r>
            <a:r>
              <a:rPr lang="zh-TW"/>
              <a:t>數量分佈圖表</a:t>
            </a:r>
            <a:endParaRPr lang="en-US"/>
          </a:p>
          <a:p>
            <a:pPr algn="ctr">
              <a:defRPr/>
            </a:pPr>
            <a:endParaRPr lang="en-US"/>
          </a:p>
          <a:p>
            <a:pPr algn="ctr">
              <a:defRPr/>
            </a:pPr>
            <a:endParaRPr lang="zh-TW"/>
          </a:p>
        </c:rich>
      </c:tx>
      <c:layout>
        <c:manualLayout>
          <c:xMode val="edge"/>
          <c:yMode val="edge"/>
          <c:x val="0.30414665354330711"/>
          <c:y val="0"/>
        </c:manualLayout>
      </c:layout>
      <c:spPr>
        <a:noFill/>
        <a:ln>
          <a:noFill/>
        </a:ln>
      </c:spPr>
    </c:title>
    <c:plotArea>
      <c:layout>
        <c:manualLayout>
          <c:layoutTarget val="inner"/>
          <c:xMode val="edge"/>
          <c:yMode val="edge"/>
          <c:x val="0.22446236897274635"/>
          <c:y val="7.5675302245250417E-2"/>
          <c:w val="0.58347798742138357"/>
          <c:h val="0.8011485319516406"/>
        </c:manualLayout>
      </c:layout>
      <c:radarChart>
        <c:radarStyle val="filled"/>
        <c:ser>
          <c:idx val="0"/>
          <c:order val="0"/>
          <c:tx>
            <c:v>"資料來源：無上師電視台http://suprememastertv.com/tw/webtv/</c:v>
          </c:tx>
          <c:spPr>
            <a:ln cmpd="dbl">
              <a:noFill/>
              <a:prstDash val="sysDash"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8900" h="25400"/>
            </a:sp3d>
          </c:spPr>
          <c:dLbls>
            <c:dLbl>
              <c:idx val="24"/>
              <c:layout>
                <c:manualLayout>
                  <c:x val="2.1686744930581068E-2"/>
                  <c:y val="1.8644062820215451E-2"/>
                </c:manualLayout>
              </c:layout>
              <c:showVal val="1"/>
            </c:dLbl>
            <c:dLbl>
              <c:idx val="25"/>
              <c:layout>
                <c:manualLayout>
                  <c:x val="4.0529737166327941E-2"/>
                  <c:y val="4.9953009488052966E-2"/>
                </c:manualLayout>
              </c:layout>
              <c:showVal val="1"/>
            </c:dLbl>
            <c:dLbl>
              <c:idx val="26"/>
              <c:layout>
                <c:manualLayout>
                  <c:x val="-3.3683043953795282E-2"/>
                  <c:y val="4.2415976934211473E-2"/>
                </c:manualLayout>
              </c:layout>
              <c:showVal val="1"/>
            </c:dLbl>
            <c:dLbl>
              <c:idx val="27"/>
              <c:layout>
                <c:manualLayout>
                  <c:x val="-6.0047807603850895E-2"/>
                  <c:y val="4.7457614451457533E-2"/>
                </c:manualLayout>
              </c:layout>
              <c:showVal val="1"/>
            </c:dLbl>
            <c:dLbl>
              <c:idx val="28"/>
              <c:layout>
                <c:manualLayout>
                  <c:x val="-3.4337346140086697E-2"/>
                  <c:y val="5.0847444055133091E-2"/>
                </c:manualLayout>
              </c:layout>
              <c:showVal val="1"/>
            </c:dLbl>
            <c:showVal val="1"/>
          </c:dLbls>
          <c:cat>
            <c:strRef>
              <c:f>Sheet1!$B$3:$B$31</c:f>
              <c:strCache>
                <c:ptCount val="29"/>
                <c:pt idx="0">
                  <c:v>愛爾蘭</c:v>
                </c:pt>
                <c:pt idx="1">
                  <c:v>斯洛維泥亞</c:v>
                </c:pt>
                <c:pt idx="2">
                  <c:v>摩洛哥</c:v>
                </c:pt>
                <c:pt idx="3">
                  <c:v>北韓</c:v>
                </c:pt>
                <c:pt idx="4">
                  <c:v>法國</c:v>
                </c:pt>
                <c:pt idx="5">
                  <c:v>奧地利</c:v>
                </c:pt>
                <c:pt idx="6">
                  <c:v>希臘</c:v>
                </c:pt>
                <c:pt idx="7">
                  <c:v>蘇格蘭</c:v>
                </c:pt>
                <c:pt idx="8">
                  <c:v>荷蘭</c:v>
                </c:pt>
                <c:pt idx="9">
                  <c:v>美國</c:v>
                </c:pt>
                <c:pt idx="10">
                  <c:v>南韓</c:v>
                </c:pt>
                <c:pt idx="11">
                  <c:v>義大利</c:v>
                </c:pt>
                <c:pt idx="12">
                  <c:v>英國</c:v>
                </c:pt>
                <c:pt idx="13">
                  <c:v>匈牙利</c:v>
                </c:pt>
                <c:pt idx="14">
                  <c:v>西班牙</c:v>
                </c:pt>
                <c:pt idx="15">
                  <c:v>德國</c:v>
                </c:pt>
                <c:pt idx="16">
                  <c:v>泰國</c:v>
                </c:pt>
                <c:pt idx="17">
                  <c:v>瑞士</c:v>
                </c:pt>
                <c:pt idx="18">
                  <c:v>瑞典</c:v>
                </c:pt>
                <c:pt idx="19">
                  <c:v>哥倫比亞</c:v>
                </c:pt>
                <c:pt idx="20">
                  <c:v>悠樂 </c:v>
                </c:pt>
                <c:pt idx="21">
                  <c:v>外蒙古</c:v>
                </c:pt>
                <c:pt idx="22">
                  <c:v>福爾摩沙</c:v>
                </c:pt>
                <c:pt idx="23">
                  <c:v>西藏</c:v>
                </c:pt>
                <c:pt idx="24">
                  <c:v>巴拉圭</c:v>
                </c:pt>
                <c:pt idx="25">
                  <c:v>印度</c:v>
                </c:pt>
                <c:pt idx="26">
                  <c:v>喀麥隆</c:v>
                </c:pt>
                <c:pt idx="27">
                  <c:v>多明尼加</c:v>
                </c:pt>
                <c:pt idx="28">
                  <c:v>中國</c:v>
                </c:pt>
              </c:strCache>
            </c:strRef>
          </c:cat>
          <c:val>
            <c:numRef>
              <c:f>Sheet1!$C$3:$C$31</c:f>
              <c:numCache>
                <c:formatCode>General</c:formatCode>
                <c:ptCount val="2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8</c:v>
                </c:pt>
                <c:pt idx="16">
                  <c:v>8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12</c:v>
                </c:pt>
                <c:pt idx="23">
                  <c:v>14</c:v>
                </c:pt>
                <c:pt idx="24">
                  <c:v>20</c:v>
                </c:pt>
                <c:pt idx="25">
                  <c:v>30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</c:numCache>
            </c:numRef>
          </c:val>
        </c:ser>
        <c:axId val="66245376"/>
        <c:axId val="66246912"/>
      </c:radarChart>
      <c:catAx>
        <c:axId val="66245376"/>
        <c:scaling>
          <c:orientation val="minMax"/>
        </c:scaling>
        <c:axPos val="b"/>
        <c:majorGridlines>
          <c:spPr>
            <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4200000" scaled="0"/>
                <a:tileRect/>
              </a:gradFill>
            </a:ln>
          </c:spPr>
        </c:majorGridlines>
        <c:numFmt formatCode="General" sourceLinked="1"/>
        <c:tickLblPos val="nextTo"/>
        <c:crossAx val="66246912"/>
        <c:crosses val="autoZero"/>
        <c:lblAlgn val="ctr"/>
        <c:lblOffset val="100"/>
      </c:catAx>
      <c:valAx>
        <c:axId val="662469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4200000" scaled="0"/>
              <a:tileRect/>
            </a:gradFill>
          </a:ln>
        </c:spPr>
        <c:crossAx val="66245376"/>
        <c:crosses val="autoZero"/>
        <c:crossBetween val="between"/>
      </c:valAx>
      <c:sp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8400000" scaled="0"/>
        </a:gradFill>
        <a:ln>
          <a:solidFill>
            <a:srgbClr val="8064A2">
              <a:lumMod val="75000"/>
            </a:srgbClr>
          </a:solidFill>
        </a:ln>
      </c:spPr>
    </c:plotArea>
    <c:legend>
      <c:legendPos val="r"/>
      <c:layout>
        <c:manualLayout>
          <c:xMode val="edge"/>
          <c:yMode val="edge"/>
          <c:x val="0.21593406708595392"/>
          <c:y val="0.90470739781232001"/>
          <c:w val="0.58899150090204877"/>
          <c:h val="8.4004915519841128E-2"/>
        </c:manualLayout>
      </c:layout>
      <c:spPr>
        <a:ln>
          <a:noFill/>
        </a:ln>
      </c:spPr>
    </c:legend>
    <c:plotVisOnly val="1"/>
    <c:dispBlanksAs val="gap"/>
  </c:chart>
  <c:spPr>
    <a:gradFill rotWithShape="1">
      <a:gsLst>
        <a:gs pos="0">
          <a:schemeClr val="accent4">
            <a:shade val="51000"/>
            <a:satMod val="130000"/>
          </a:schemeClr>
        </a:gs>
        <a:gs pos="80000">
          <a:schemeClr val="accent4">
            <a:shade val="93000"/>
            <a:satMod val="130000"/>
          </a:schemeClr>
        </a:gs>
        <a:gs pos="100000">
          <a:schemeClr val="accent4">
            <a:shade val="94000"/>
            <a:satMod val="135000"/>
          </a:schemeClr>
        </a:gs>
      </a:gsLst>
      <a:lin ang="16200000" scaled="0"/>
    </a:gradFill>
    <a:ln>
      <a:solidFill>
        <a:schemeClr val="accent1"/>
      </a:solidFill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zh-TW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9E7FE-7E4F-4D4C-9A93-91E5551AF67A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E3F4-FCF9-4279-8241-2DB932E7641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58DCC-9D66-4A69-9CC6-70B98519088C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0F95D-624E-4F31-BC5F-F6BE817E240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321BA-DEF1-4DBF-A11F-8D930E90F879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1F169-E9A7-41B1-A2D8-62789509448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E2A7E-FA63-4C1B-93D4-833E1D238F9D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EF8D0-8BCC-484D-B71B-77B05F9FA09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7C632-91BD-4292-82FB-8EE3A627E099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0EFDD-3D0A-4371-8F4E-18E38B74191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112E3-7F8B-4AA9-8E7D-53C55E6A6CA8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58E92-A6F6-4897-9566-D0A67079E8A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34CFA-B064-4D5C-8A47-EFFC8B06969B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C974D-B4F4-4B07-A213-B09480C43E5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9DA97-0D8C-4777-BED2-0CAE6C46C5F2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0F884-9334-4BA8-9556-7FFC4A78C1B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AB3EE-B7A1-4CBF-9E00-5564E9841B33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1480A-C930-4CA3-BC64-2536CA79FDA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38EB1-9FCA-4C52-A71F-B7BD844BCA10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F959E-8584-4137-9BDA-7A73F6E1321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6954A-07CF-4C92-B24E-AE6E8324C1DD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CCA23-FBC0-4EC3-A698-51A1C76546C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2887E1-8FB8-4464-A188-DBB2A3AFB1CE}" type="datetimeFigureOut">
              <a:rPr lang="zh-TW" altLang="en-US" smtClean="0"/>
              <a:pPr>
                <a:defRPr/>
              </a:pPr>
              <a:t>2010/11/22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F7AEAC-133C-4E2C-B569-039FA7E1075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7000" contrast="13000"/>
          </a:blip>
          <a:srcRect/>
          <a:stretch>
            <a:fillRect l="-10000" t="-3000" r="-1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643174" y="5857892"/>
            <a:ext cx="5429288" cy="6429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 smtClean="0"/>
              <a:t>靈性加持線分佈世界五大州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>
            <a:graphicFrameLocks/>
          </p:cNvGraphicFramePr>
          <p:nvPr/>
        </p:nvGraphicFramePr>
        <p:xfrm>
          <a:off x="0" y="0"/>
          <a:ext cx="9144000" cy="721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5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>
            <a:graphicFrameLocks/>
          </p:cNvGraphicFramePr>
          <p:nvPr/>
        </p:nvGraphicFramePr>
        <p:xfrm>
          <a:off x="0" y="0"/>
          <a:ext cx="9540000" cy="69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147</TotalTime>
  <Words>33</Words>
  <Application>Microsoft Office PowerPoint</Application>
  <PresentationFormat>如螢幕大小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  <vt:variant>
        <vt:lpstr>自訂放映</vt:lpstr>
      </vt:variant>
      <vt:variant>
        <vt:i4>1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自訂放映 1</vt:lpstr>
    </vt:vector>
  </TitlesOfParts>
  <Company>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</dc:creator>
  <cp:lastModifiedBy>w</cp:lastModifiedBy>
  <cp:revision>18</cp:revision>
  <dcterms:created xsi:type="dcterms:W3CDTF">2010-11-16T17:56:35Z</dcterms:created>
  <dcterms:modified xsi:type="dcterms:W3CDTF">2010-11-22T17:02:45Z</dcterms:modified>
</cp:coreProperties>
</file>