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45"/>
  </p:notesMasterIdLst>
  <p:sldIdLst>
    <p:sldId id="422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2" r:id="rId10"/>
    <p:sldId id="433" r:id="rId11"/>
    <p:sldId id="434" r:id="rId12"/>
    <p:sldId id="437" r:id="rId13"/>
    <p:sldId id="438" r:id="rId14"/>
    <p:sldId id="439" r:id="rId15"/>
    <p:sldId id="440" r:id="rId16"/>
    <p:sldId id="442" r:id="rId17"/>
    <p:sldId id="443" r:id="rId18"/>
    <p:sldId id="445" r:id="rId19"/>
    <p:sldId id="447" r:id="rId20"/>
    <p:sldId id="448" r:id="rId21"/>
    <p:sldId id="449" r:id="rId22"/>
    <p:sldId id="453" r:id="rId23"/>
    <p:sldId id="454" r:id="rId24"/>
    <p:sldId id="455" r:id="rId25"/>
    <p:sldId id="456" r:id="rId26"/>
    <p:sldId id="457" r:id="rId27"/>
    <p:sldId id="459" r:id="rId28"/>
    <p:sldId id="461" r:id="rId29"/>
    <p:sldId id="464" r:id="rId30"/>
    <p:sldId id="466" r:id="rId31"/>
    <p:sldId id="467" r:id="rId32"/>
    <p:sldId id="468" r:id="rId33"/>
    <p:sldId id="469" r:id="rId34"/>
    <p:sldId id="470" r:id="rId35"/>
    <p:sldId id="472" r:id="rId36"/>
    <p:sldId id="531" r:id="rId37"/>
    <p:sldId id="490" r:id="rId38"/>
    <p:sldId id="491" r:id="rId39"/>
    <p:sldId id="492" r:id="rId40"/>
    <p:sldId id="532" r:id="rId41"/>
    <p:sldId id="493" r:id="rId42"/>
    <p:sldId id="494" r:id="rId43"/>
    <p:sldId id="497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93" autoAdjust="0"/>
  </p:normalViewPr>
  <p:slideViewPr>
    <p:cSldViewPr>
      <p:cViewPr varScale="1">
        <p:scale>
          <a:sx n="73" d="100"/>
          <a:sy n="73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6A279-71F7-4276-8840-130774C9422A}" type="datetimeFigureOut">
              <a:rPr lang="ko-KR" altLang="en-US" smtClean="0"/>
              <a:pPr/>
              <a:t>2013-10-28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51706-82EE-4404-923D-603BF76B81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18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39702-1957-4AAF-895E-3395BF68C14E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94377-4EB0-485D-9BAA-93DB04EB485A}" type="slidenum">
              <a:rPr lang="en-US" altLang="ko-KR" smtClean="0"/>
              <a:pPr/>
              <a:t>27</a:t>
            </a:fld>
            <a:endParaRPr lang="en-US" altLang="ko-K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9A133-0D09-4CC5-A8BC-88E43B953BC0}" type="slidenum">
              <a:rPr lang="en-US" altLang="ko-KR" smtClean="0"/>
              <a:pPr/>
              <a:t>30</a:t>
            </a:fld>
            <a:endParaRPr lang="en-US" altLang="ko-K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3A795-595D-4038-A185-DA0A777864B1}" type="slidenum">
              <a:rPr lang="en-US" altLang="ko-KR" smtClean="0"/>
              <a:pPr/>
              <a:t>31</a:t>
            </a:fld>
            <a:endParaRPr lang="en-US" altLang="ko-K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8AF70-C6E0-4298-AA5D-9DA0A51A997F}" type="slidenum">
              <a:rPr lang="en-US" altLang="ko-KR"/>
              <a:pPr/>
              <a:t>35</a:t>
            </a:fld>
            <a:endParaRPr lang="en-US" altLang="ko-K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8AF70-C6E0-4298-AA5D-9DA0A51A997F}" type="slidenum">
              <a:rPr lang="en-US" altLang="ko-KR"/>
              <a:pPr/>
              <a:t>36</a:t>
            </a:fld>
            <a:endParaRPr lang="en-US" altLang="ko-K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63B3-9E13-440A-8331-DCA1043A3B0A}" type="slidenum">
              <a:rPr lang="en-US" altLang="ko-KR" smtClean="0"/>
              <a:pPr/>
              <a:t>37</a:t>
            </a:fld>
            <a:endParaRPr lang="en-US" altLang="ko-K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65FA6-B643-4F8C-9735-54C0FBBED621}" type="slidenum">
              <a:rPr lang="ko-KR" altLang="en-US">
                <a:ea typeface="굴림" charset="-127"/>
              </a:rPr>
              <a:pPr/>
              <a:t>38</a:t>
            </a:fld>
            <a:endParaRPr lang="en-US" altLang="ko-KR">
              <a:ea typeface="굴림" charset="-127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65FA6-B643-4F8C-9735-54C0FBBED621}" type="slidenum">
              <a:rPr lang="ko-KR" altLang="en-US">
                <a:ea typeface="굴림" charset="-127"/>
              </a:rPr>
              <a:pPr/>
              <a:t>39</a:t>
            </a:fld>
            <a:endParaRPr lang="en-US" altLang="ko-KR">
              <a:ea typeface="굴림" charset="-127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6F76600D-698E-41BA-A4D4-C078921DA7FE}" type="slidenum">
              <a:rPr lang="en-US" altLang="ko-KR">
                <a:solidFill>
                  <a:prstClr val="black"/>
                </a:solidFill>
              </a:rPr>
              <a:pPr eaLnBrk="1" hangingPunct="1"/>
              <a:t>40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ko-KR" altLang="ko-K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97DAE-9DC8-4994-9005-0D16153763AB}" type="slidenum">
              <a:rPr lang="en-US" altLang="ko-KR" smtClean="0"/>
              <a:pPr/>
              <a:t>42</a:t>
            </a:fld>
            <a:endParaRPr lang="en-US" altLang="ko-K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E6860-A26A-42F1-99BF-F8424A642F82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C9E85-E797-4553-A09C-9D75965EEE94}" type="slidenum">
              <a:rPr lang="en-US" altLang="ko-KR" smtClean="0"/>
              <a:pPr/>
              <a:t>43</a:t>
            </a:fld>
            <a:endParaRPr lang="en-US" altLang="ko-K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ko-KR" sz="10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11EC8-49A5-4B20-B733-143E57EFD62F}" type="slidenum">
              <a:rPr lang="en-US" altLang="ko-KR" smtClean="0"/>
              <a:pPr/>
              <a:t>12</a:t>
            </a:fld>
            <a:endParaRPr lang="en-US" altLang="ko-K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168832-F83A-4F1D-9B3A-393B546FEE39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01BF0-6F1C-495B-A34C-460CD9BDAC59}" type="slidenum">
              <a:rPr lang="en-US" altLang="ko-KR" smtClean="0"/>
              <a:pPr/>
              <a:t>17</a:t>
            </a:fld>
            <a:endParaRPr lang="en-US" altLang="ko-K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C9EE9-FCC7-480E-980C-64D400DF2BB0}" type="slidenum">
              <a:rPr lang="en-US" altLang="ko-KR" smtClean="0"/>
              <a:pPr/>
              <a:t>18</a:t>
            </a:fld>
            <a:endParaRPr lang="en-US" altLang="ko-K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EDE0E0-A1F1-4EB3-94E1-2E2802E86599}" type="slidenum">
              <a:rPr lang="en-US" altLang="ko-KR" smtClean="0"/>
              <a:pPr/>
              <a:t>21</a:t>
            </a:fld>
            <a:endParaRPr lang="en-US" altLang="ko-K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EDE0E0-A1F1-4EB3-94E1-2E2802E86599}" type="slidenum">
              <a:rPr lang="en-US" altLang="ko-KR" smtClean="0"/>
              <a:pPr/>
              <a:t>22</a:t>
            </a:fld>
            <a:endParaRPr lang="en-US" altLang="ko-K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EC7F1-C8F5-4FD5-8A13-331A96B8A656}" type="slidenum">
              <a:rPr lang="en-US" altLang="ko-KR" smtClean="0"/>
              <a:pPr/>
              <a:t>26</a:t>
            </a:fld>
            <a:endParaRPr lang="en-US" altLang="ko-K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B7BFAA06-6AF7-4321-9184-A688C20239FE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A0102273-FDC6-4AAD-8796-0A6E23AC145B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86855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5B808B-91DA-4233-8720-505ABAB560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60983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528B62-7A2A-4813-AC7A-8C00BEFF7B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8595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84994075-09D7-4639-97DA-1E43690C7C16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E6BC917D-0E70-4EA5-A725-C539ACA17087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96852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916E64B0-163D-445B-9542-7CC59F4951F1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1E109B69-7E26-4508-9AD2-C6D2A6D3484C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9699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7F4A3339-D28E-43EF-AEF9-85F364A0973C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39BE3449-922E-4D08-B9EF-BB613DC7237A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74862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9280485E-D8EA-481E-B55B-E6AB257FF518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2451151C-DAE0-44AB-BC01-5B1C839D3EA7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486308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3ACE21DB-5A04-4F80-8460-27378AFCDFD7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42034A18-E570-43AC-A40E-9B0F2FDF83BA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544657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8DE6BA90-E9F7-4DAB-BA33-452F26F09234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7E0F0F6F-58D1-44A8-8BD9-25CC16767476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93151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40A606C6-4ECB-4322-A7C7-0CDC3AC5CEC7}" type="datetimeFigureOut">
              <a:rPr lang="ko-KR" altLang="en-US">
                <a:solidFill>
                  <a:prstClr val="black"/>
                </a:solidFill>
              </a:rPr>
              <a:pPr>
                <a:defRPr/>
              </a:pPr>
              <a:t>2013-10-28</a:t>
            </a:fld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b="0" smtClean="0">
                <a:solidFill>
                  <a:schemeClr val="tx1"/>
                </a:solidFill>
                <a:latin typeface="Arial" charset="0"/>
                <a:ea typeface="굴림" pitchFamily="50" charset="-127"/>
                <a:cs typeface="Arial" charset="0"/>
              </a:defRPr>
            </a:lvl1pPr>
          </a:lstStyle>
          <a:p>
            <a:pPr>
              <a:defRPr/>
            </a:pPr>
            <a:fld id="{56E95542-6944-4677-9725-5E7F21C1B4B1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7153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968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6" descr="ppt_bg01 copy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제목 개체 틀 1"/>
          <p:cNvSpPr>
            <a:spLocks noGrp="1"/>
          </p:cNvSpPr>
          <p:nvPr>
            <p:ph type="title"/>
          </p:nvPr>
        </p:nvSpPr>
        <p:spPr bwMode="auto">
          <a:xfrm>
            <a:off x="-214313" y="-71438"/>
            <a:ext cx="6829426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31357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>
    <p:fade/>
  </p:transition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맑은 고딕" pitchFamily="50" charset="-127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맑은 고딕" pitchFamily="50" charset="-127"/>
          <a:cs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맑은 고딕" pitchFamily="50" charset="-127"/>
          <a:cs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맑은 고딕" pitchFamily="50" charset="-127"/>
          <a:cs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맑은 고딕" pitchFamily="50" charset="-127"/>
          <a:cs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굴림" pitchFamily="50" charset="-127"/>
        <a:buChar char="•"/>
        <a:defRPr sz="3200" kern="1200">
          <a:solidFill>
            <a:schemeClr val="tx1"/>
          </a:solidFill>
          <a:latin typeface="Arial" charset="0"/>
          <a:ea typeface="+mn-ea"/>
          <a:cs typeface="맑은 고딕" pitchFamily="50" charset="-127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굴림" pitchFamily="50" charset="-127"/>
        <a:buChar char="–"/>
        <a:defRPr sz="2800" kern="1200">
          <a:solidFill>
            <a:schemeClr val="tx1"/>
          </a:solidFill>
          <a:latin typeface="Arial" charset="0"/>
          <a:ea typeface="+mn-ea"/>
          <a:cs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굴림" pitchFamily="50" charset="-127"/>
        <a:buChar char="•"/>
        <a:defRPr sz="2400" kern="1200">
          <a:solidFill>
            <a:schemeClr val="tx1"/>
          </a:solidFill>
          <a:latin typeface="Arial" charset="0"/>
          <a:ea typeface="+mn-ea"/>
          <a:cs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굴림" pitchFamily="50" charset="-127"/>
        <a:buChar char="–"/>
        <a:defRPr sz="2000" kern="1200">
          <a:solidFill>
            <a:schemeClr val="tx1"/>
          </a:solidFill>
          <a:latin typeface="Arial" charset="0"/>
          <a:ea typeface="+mn-ea"/>
          <a:cs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굴림" pitchFamily="50" charset="-127"/>
        <a:buChar char="»"/>
        <a:defRPr sz="2000" kern="1200">
          <a:solidFill>
            <a:schemeClr val="tx1"/>
          </a:solidFill>
          <a:latin typeface="Arial" charset="0"/>
          <a:ea typeface="+mn-ea"/>
          <a:cs typeface="맑은 고딕" pitchFamily="50" charset="-127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 txBox="1">
            <a:spLocks/>
          </p:cNvSpPr>
          <p:nvPr/>
        </p:nvSpPr>
        <p:spPr>
          <a:xfrm>
            <a:off x="1214414" y="2297962"/>
            <a:ext cx="6715172" cy="26432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</a:t>
            </a:r>
            <a:endParaRPr kumimoji="0" lang="en-US" altLang="ko-KR" sz="4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제 </a:t>
            </a:r>
            <a:r>
              <a:rPr lang="en-US" altLang="ko-KR" sz="4400" b="1" dirty="0">
                <a:latin typeface="HY견고딕" pitchFamily="18" charset="-127"/>
                <a:ea typeface="HY견고딕" pitchFamily="18" charset="-127"/>
                <a:cs typeface="+mj-cs"/>
              </a:rPr>
              <a:t>8</a:t>
            </a: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장 </a:t>
            </a: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: 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커뮤니케이션</a:t>
            </a:r>
            <a:endParaRPr kumimoji="0" lang="en-US" altLang="ko-KR" sz="4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 </a:t>
            </a:r>
            <a:endParaRPr kumimoji="0" lang="en-US" altLang="ko-KR" sz="4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조직내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 의사소통과  상호교류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 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+mj-cs"/>
              </a:rPr>
              <a:t>              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68464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AutoShape 3"/>
          <p:cNvSpPr>
            <a:spLocks noChangeArrowheads="1"/>
          </p:cNvSpPr>
          <p:nvPr/>
        </p:nvSpPr>
        <p:spPr bwMode="auto">
          <a:xfrm>
            <a:off x="2484438" y="1105513"/>
            <a:ext cx="4335462" cy="59529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 유형분류 </a:t>
            </a:r>
          </a:p>
        </p:txBody>
      </p:sp>
      <p:sp>
        <p:nvSpPr>
          <p:cNvPr id="789531" name="Rectangle 27"/>
          <p:cNvSpPr>
            <a:spLocks noChangeArrowheads="1"/>
          </p:cNvSpPr>
          <p:nvPr/>
        </p:nvSpPr>
        <p:spPr bwMode="auto">
          <a:xfrm>
            <a:off x="1857356" y="2055153"/>
            <a:ext cx="5580062" cy="30469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pPr indent="179388">
              <a:lnSpc>
                <a:spcPct val="200000"/>
              </a:lnSpc>
              <a:defRPr/>
            </a:pP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◆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하향적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상향적 커뮤니케이션 </a:t>
            </a: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◆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수평적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수직적 커뮤니케이션 </a:t>
            </a: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◆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개인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조직 커뮤니케이션 </a:t>
            </a: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◆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대내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대외 커뮤니케이션 </a:t>
            </a:r>
          </a:p>
        </p:txBody>
      </p:sp>
    </p:spTree>
    <p:extLst>
      <p:ext uri="{BB962C8B-B14F-4D97-AF65-F5344CB8AC3E}">
        <p14:creationId xmlns:p14="http://schemas.microsoft.com/office/powerpoint/2010/main" xmlns="" val="575382378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35496" y="3068339"/>
            <a:ext cx="9036496" cy="3529013"/>
          </a:xfrm>
          <a:prstGeom prst="rect">
            <a:avLst/>
          </a:prstGeom>
          <a:gradFill rotWithShape="0">
            <a:gsLst>
              <a:gs pos="0">
                <a:srgbClr val="CCCC99"/>
              </a:gs>
              <a:gs pos="50000">
                <a:schemeClr val="bg1"/>
              </a:gs>
              <a:gs pos="100000">
                <a:srgbClr val="CCCC99"/>
              </a:gs>
            </a:gsLst>
            <a:lin ang="0" scaled="1"/>
          </a:gradFill>
          <a:ln w="222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buClr>
                <a:srgbClr val="666633"/>
              </a:buClr>
              <a:buFont typeface="Wingdings" pitchFamily="2" charset="2"/>
              <a:buNone/>
            </a:pPr>
            <a:endParaRPr lang="ko-KR" altLang="ko-KR" sz="1300">
              <a:solidFill>
                <a:srgbClr val="00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2906" y="3304934"/>
            <a:ext cx="8749574" cy="3148402"/>
            <a:chOff x="22" y="799"/>
            <a:chExt cx="5580" cy="209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2" y="799"/>
              <a:ext cx="817" cy="1406"/>
              <a:chOff x="249" y="799"/>
              <a:chExt cx="817" cy="1406"/>
            </a:xfrm>
          </p:grpSpPr>
          <p:sp>
            <p:nvSpPr>
              <p:cNvPr id="391173" name="Oval 5"/>
              <p:cNvSpPr>
                <a:spLocks noChangeArrowheads="1"/>
              </p:cNvSpPr>
              <p:nvPr/>
            </p:nvSpPr>
            <p:spPr bwMode="auto">
              <a:xfrm>
                <a:off x="476" y="799"/>
                <a:ext cx="363" cy="27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391174" name="Oval 6"/>
              <p:cNvSpPr>
                <a:spLocks noChangeArrowheads="1"/>
              </p:cNvSpPr>
              <p:nvPr/>
            </p:nvSpPr>
            <p:spPr bwMode="auto">
              <a:xfrm>
                <a:off x="476" y="1162"/>
                <a:ext cx="363" cy="27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391175" name="Oval 7"/>
              <p:cNvSpPr>
                <a:spLocks noChangeArrowheads="1"/>
              </p:cNvSpPr>
              <p:nvPr/>
            </p:nvSpPr>
            <p:spPr bwMode="auto">
              <a:xfrm>
                <a:off x="476" y="1525"/>
                <a:ext cx="363" cy="27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391176" name="Oval 8"/>
              <p:cNvSpPr>
                <a:spLocks noChangeArrowheads="1"/>
              </p:cNvSpPr>
              <p:nvPr/>
            </p:nvSpPr>
            <p:spPr bwMode="auto">
              <a:xfrm>
                <a:off x="249" y="1933"/>
                <a:ext cx="363" cy="272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391177" name="Oval 9"/>
              <p:cNvSpPr>
                <a:spLocks noChangeArrowheads="1"/>
              </p:cNvSpPr>
              <p:nvPr/>
            </p:nvSpPr>
            <p:spPr bwMode="auto">
              <a:xfrm>
                <a:off x="703" y="1933"/>
                <a:ext cx="363" cy="27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391178" name="Line 10"/>
              <p:cNvSpPr>
                <a:spLocks noChangeShapeType="1"/>
              </p:cNvSpPr>
              <p:nvPr/>
            </p:nvSpPr>
            <p:spPr bwMode="auto">
              <a:xfrm>
                <a:off x="657" y="1071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91179" name="Line 11"/>
              <p:cNvSpPr>
                <a:spLocks noChangeShapeType="1"/>
              </p:cNvSpPr>
              <p:nvPr/>
            </p:nvSpPr>
            <p:spPr bwMode="auto">
              <a:xfrm>
                <a:off x="657" y="1434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ko-KR" altLang="en-US"/>
              </a:p>
            </p:txBody>
          </p:sp>
          <p:cxnSp>
            <p:nvCxnSpPr>
              <p:cNvPr id="391180" name="AutoShape 12"/>
              <p:cNvCxnSpPr>
                <a:cxnSpLocks noChangeShapeType="1"/>
                <a:stCxn id="391175" idx="3"/>
                <a:endCxn id="391176" idx="0"/>
              </p:cNvCxnSpPr>
              <p:nvPr/>
            </p:nvCxnSpPr>
            <p:spPr bwMode="auto">
              <a:xfrm flipH="1">
                <a:off x="431" y="1757"/>
                <a:ext cx="98" cy="17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391181" name="AutoShape 13"/>
              <p:cNvCxnSpPr>
                <a:cxnSpLocks noChangeShapeType="1"/>
                <a:stCxn id="391175" idx="5"/>
                <a:endCxn id="391177" idx="0"/>
              </p:cNvCxnSpPr>
              <p:nvPr/>
            </p:nvCxnSpPr>
            <p:spPr bwMode="auto">
              <a:xfrm>
                <a:off x="786" y="1757"/>
                <a:ext cx="99" cy="17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930" y="799"/>
              <a:ext cx="363" cy="1633"/>
              <a:chOff x="1338" y="799"/>
              <a:chExt cx="363" cy="1633"/>
            </a:xfrm>
          </p:grpSpPr>
          <p:sp>
            <p:nvSpPr>
              <p:cNvPr id="391183" name="Oval 15"/>
              <p:cNvSpPr>
                <a:spLocks noChangeArrowheads="1"/>
              </p:cNvSpPr>
              <p:nvPr/>
            </p:nvSpPr>
            <p:spPr bwMode="auto">
              <a:xfrm>
                <a:off x="1338" y="799"/>
                <a:ext cx="363" cy="272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391184" name="Oval 16"/>
              <p:cNvSpPr>
                <a:spLocks noChangeArrowheads="1"/>
              </p:cNvSpPr>
              <p:nvPr/>
            </p:nvSpPr>
            <p:spPr bwMode="auto">
              <a:xfrm>
                <a:off x="1338" y="2160"/>
                <a:ext cx="363" cy="272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391185" name="Oval 17"/>
              <p:cNvSpPr>
                <a:spLocks noChangeArrowheads="1"/>
              </p:cNvSpPr>
              <p:nvPr/>
            </p:nvSpPr>
            <p:spPr bwMode="auto">
              <a:xfrm>
                <a:off x="1338" y="1843"/>
                <a:ext cx="363" cy="27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391186" name="Oval 18"/>
              <p:cNvSpPr>
                <a:spLocks noChangeArrowheads="1"/>
              </p:cNvSpPr>
              <p:nvPr/>
            </p:nvSpPr>
            <p:spPr bwMode="auto">
              <a:xfrm>
                <a:off x="1338" y="1480"/>
                <a:ext cx="363" cy="27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391187" name="Oval 19"/>
              <p:cNvSpPr>
                <a:spLocks noChangeArrowheads="1"/>
              </p:cNvSpPr>
              <p:nvPr/>
            </p:nvSpPr>
            <p:spPr bwMode="auto">
              <a:xfrm>
                <a:off x="1338" y="1117"/>
                <a:ext cx="363" cy="27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B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474" y="799"/>
              <a:ext cx="1180" cy="1315"/>
              <a:chOff x="2063" y="799"/>
              <a:chExt cx="1180" cy="1315"/>
            </a:xfrm>
          </p:grpSpPr>
          <p:sp>
            <p:nvSpPr>
              <p:cNvPr id="391189" name="Oval 21"/>
              <p:cNvSpPr>
                <a:spLocks noChangeArrowheads="1"/>
              </p:cNvSpPr>
              <p:nvPr/>
            </p:nvSpPr>
            <p:spPr bwMode="auto">
              <a:xfrm>
                <a:off x="2858" y="1842"/>
                <a:ext cx="363" cy="27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391190" name="Oval 22"/>
              <p:cNvSpPr>
                <a:spLocks noChangeArrowheads="1"/>
              </p:cNvSpPr>
              <p:nvPr/>
            </p:nvSpPr>
            <p:spPr bwMode="auto">
              <a:xfrm>
                <a:off x="2093" y="1842"/>
                <a:ext cx="363" cy="27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391191" name="Oval 23"/>
              <p:cNvSpPr>
                <a:spLocks noChangeArrowheads="1"/>
              </p:cNvSpPr>
              <p:nvPr/>
            </p:nvSpPr>
            <p:spPr bwMode="auto">
              <a:xfrm>
                <a:off x="2880" y="1253"/>
                <a:ext cx="363" cy="272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391192" name="Oval 24"/>
              <p:cNvSpPr>
                <a:spLocks noChangeArrowheads="1"/>
              </p:cNvSpPr>
              <p:nvPr/>
            </p:nvSpPr>
            <p:spPr bwMode="auto">
              <a:xfrm>
                <a:off x="2063" y="1253"/>
                <a:ext cx="363" cy="27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391193" name="Oval 25"/>
              <p:cNvSpPr>
                <a:spLocks noChangeArrowheads="1"/>
              </p:cNvSpPr>
              <p:nvPr/>
            </p:nvSpPr>
            <p:spPr bwMode="auto">
              <a:xfrm>
                <a:off x="2472" y="799"/>
                <a:ext cx="363" cy="27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cxnSp>
            <p:nvCxnSpPr>
              <p:cNvPr id="391194" name="AutoShape 26"/>
              <p:cNvCxnSpPr>
                <a:cxnSpLocks noChangeShapeType="1"/>
                <a:stCxn id="391193" idx="3"/>
                <a:endCxn id="391192" idx="0"/>
              </p:cNvCxnSpPr>
              <p:nvPr/>
            </p:nvCxnSpPr>
            <p:spPr bwMode="auto">
              <a:xfrm flipH="1">
                <a:off x="2245" y="1031"/>
                <a:ext cx="280" cy="22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391195" name="AutoShape 27"/>
              <p:cNvCxnSpPr>
                <a:cxnSpLocks noChangeShapeType="1"/>
                <a:stCxn id="391193" idx="5"/>
                <a:endCxn id="391191" idx="0"/>
              </p:cNvCxnSpPr>
              <p:nvPr/>
            </p:nvCxnSpPr>
            <p:spPr bwMode="auto">
              <a:xfrm>
                <a:off x="2782" y="1031"/>
                <a:ext cx="280" cy="22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391196" name="AutoShape 28"/>
              <p:cNvCxnSpPr>
                <a:cxnSpLocks noChangeShapeType="1"/>
                <a:stCxn id="391192" idx="4"/>
                <a:endCxn id="391190" idx="0"/>
              </p:cNvCxnSpPr>
              <p:nvPr/>
            </p:nvCxnSpPr>
            <p:spPr bwMode="auto">
              <a:xfrm rot="16200000" flipH="1">
                <a:off x="2101" y="1669"/>
                <a:ext cx="317" cy="3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391197" name="AutoShape 29"/>
              <p:cNvCxnSpPr>
                <a:cxnSpLocks noChangeShapeType="1"/>
                <a:stCxn id="391191" idx="4"/>
                <a:endCxn id="391189" idx="0"/>
              </p:cNvCxnSpPr>
              <p:nvPr/>
            </p:nvCxnSpPr>
            <p:spPr bwMode="auto">
              <a:xfrm rot="5400000">
                <a:off x="2892" y="1672"/>
                <a:ext cx="317" cy="2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391198" name="AutoShape 30"/>
              <p:cNvCxnSpPr>
                <a:cxnSpLocks noChangeShapeType="1"/>
                <a:stCxn id="391190" idx="6"/>
                <a:endCxn id="391189" idx="2"/>
              </p:cNvCxnSpPr>
              <p:nvPr/>
            </p:nvCxnSpPr>
            <p:spPr bwMode="auto">
              <a:xfrm>
                <a:off x="2456" y="1978"/>
                <a:ext cx="402" cy="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2719" y="845"/>
              <a:ext cx="1353" cy="1401"/>
              <a:chOff x="3308" y="845"/>
              <a:chExt cx="1353" cy="1401"/>
            </a:xfrm>
          </p:grpSpPr>
          <p:sp>
            <p:nvSpPr>
              <p:cNvPr id="391200" name="Oval 32"/>
              <p:cNvSpPr>
                <a:spLocks noChangeArrowheads="1"/>
              </p:cNvSpPr>
              <p:nvPr/>
            </p:nvSpPr>
            <p:spPr bwMode="auto">
              <a:xfrm>
                <a:off x="4298" y="1389"/>
                <a:ext cx="363" cy="27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391201" name="Oval 33"/>
              <p:cNvSpPr>
                <a:spLocks noChangeArrowheads="1"/>
              </p:cNvSpPr>
              <p:nvPr/>
            </p:nvSpPr>
            <p:spPr bwMode="auto">
              <a:xfrm>
                <a:off x="3832" y="1974"/>
                <a:ext cx="363" cy="272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391202" name="Oval 34"/>
              <p:cNvSpPr>
                <a:spLocks noChangeArrowheads="1"/>
              </p:cNvSpPr>
              <p:nvPr/>
            </p:nvSpPr>
            <p:spPr bwMode="auto">
              <a:xfrm>
                <a:off x="3832" y="1389"/>
                <a:ext cx="363" cy="27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391203" name="Oval 35"/>
              <p:cNvSpPr>
                <a:spLocks noChangeArrowheads="1"/>
              </p:cNvSpPr>
              <p:nvPr/>
            </p:nvSpPr>
            <p:spPr bwMode="auto">
              <a:xfrm>
                <a:off x="3308" y="1389"/>
                <a:ext cx="363" cy="272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391204" name="Oval 36"/>
              <p:cNvSpPr>
                <a:spLocks noChangeArrowheads="1"/>
              </p:cNvSpPr>
              <p:nvPr/>
            </p:nvSpPr>
            <p:spPr bwMode="auto">
              <a:xfrm>
                <a:off x="3833" y="845"/>
                <a:ext cx="363" cy="27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altLang="ko-KR" b="1" dirty="0">
                    <a:solidFill>
                      <a:srgbClr val="000000"/>
                    </a:solidFill>
                  </a:rPr>
                  <a:t>B</a:t>
                </a:r>
              </a:p>
            </p:txBody>
          </p:sp>
        </p:grpSp>
        <p:cxnSp>
          <p:nvCxnSpPr>
            <p:cNvPr id="391205" name="AutoShape 37"/>
            <p:cNvCxnSpPr>
              <a:cxnSpLocks noChangeShapeType="1"/>
              <a:stCxn id="391204" idx="4"/>
              <a:endCxn id="391202" idx="0"/>
            </p:cNvCxnSpPr>
            <p:nvPr/>
          </p:nvCxnSpPr>
          <p:spPr bwMode="auto">
            <a:xfrm rot="5400000">
              <a:off x="3289" y="1252"/>
              <a:ext cx="272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06" name="AutoShape 38"/>
            <p:cNvCxnSpPr>
              <a:cxnSpLocks noChangeShapeType="1"/>
              <a:endCxn id="391203" idx="6"/>
            </p:cNvCxnSpPr>
            <p:nvPr/>
          </p:nvCxnSpPr>
          <p:spPr bwMode="auto">
            <a:xfrm rot="10800000">
              <a:off x="3082" y="1525"/>
              <a:ext cx="180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07" name="AutoShape 39"/>
            <p:cNvCxnSpPr>
              <a:cxnSpLocks noChangeShapeType="1"/>
              <a:stCxn id="391202" idx="6"/>
              <a:endCxn id="391200" idx="2"/>
            </p:cNvCxnSpPr>
            <p:nvPr/>
          </p:nvCxnSpPr>
          <p:spPr bwMode="auto">
            <a:xfrm>
              <a:off x="3606" y="1525"/>
              <a:ext cx="103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08" name="AutoShape 40"/>
            <p:cNvCxnSpPr>
              <a:cxnSpLocks noChangeShapeType="1"/>
              <a:stCxn id="391202" idx="4"/>
              <a:endCxn id="391201" idx="0"/>
            </p:cNvCxnSpPr>
            <p:nvPr/>
          </p:nvCxnSpPr>
          <p:spPr bwMode="auto">
            <a:xfrm rot="5400000">
              <a:off x="3268" y="1818"/>
              <a:ext cx="313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91209" name="Oval 41"/>
            <p:cNvSpPr>
              <a:spLocks noChangeArrowheads="1"/>
            </p:cNvSpPr>
            <p:nvPr/>
          </p:nvSpPr>
          <p:spPr bwMode="auto">
            <a:xfrm>
              <a:off x="5194" y="1974"/>
              <a:ext cx="363" cy="27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91210" name="Oval 42"/>
            <p:cNvSpPr>
              <a:spLocks noChangeArrowheads="1"/>
            </p:cNvSpPr>
            <p:nvPr/>
          </p:nvSpPr>
          <p:spPr bwMode="auto">
            <a:xfrm>
              <a:off x="4339" y="1974"/>
              <a:ext cx="363" cy="2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391211" name="Oval 43"/>
            <p:cNvSpPr>
              <a:spLocks noChangeArrowheads="1"/>
            </p:cNvSpPr>
            <p:nvPr/>
          </p:nvSpPr>
          <p:spPr bwMode="auto">
            <a:xfrm>
              <a:off x="5239" y="1344"/>
              <a:ext cx="363" cy="27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91212" name="Oval 44"/>
            <p:cNvSpPr>
              <a:spLocks noChangeArrowheads="1"/>
            </p:cNvSpPr>
            <p:nvPr/>
          </p:nvSpPr>
          <p:spPr bwMode="auto">
            <a:xfrm>
              <a:off x="4241" y="1346"/>
              <a:ext cx="363" cy="27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391213" name="Oval 45"/>
            <p:cNvSpPr>
              <a:spLocks noChangeArrowheads="1"/>
            </p:cNvSpPr>
            <p:nvPr/>
          </p:nvSpPr>
          <p:spPr bwMode="auto">
            <a:xfrm>
              <a:off x="4740" y="845"/>
              <a:ext cx="363" cy="272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>
                  <a:solidFill>
                    <a:srgbClr val="000000"/>
                  </a:solidFill>
                </a:rPr>
                <a:t>A</a:t>
              </a:r>
            </a:p>
          </p:txBody>
        </p:sp>
        <p:cxnSp>
          <p:nvCxnSpPr>
            <p:cNvPr id="391214" name="AutoShape 46"/>
            <p:cNvCxnSpPr>
              <a:cxnSpLocks noChangeShapeType="1"/>
              <a:stCxn id="391213" idx="3"/>
              <a:endCxn id="391212" idx="0"/>
            </p:cNvCxnSpPr>
            <p:nvPr/>
          </p:nvCxnSpPr>
          <p:spPr bwMode="auto">
            <a:xfrm rot="5400000">
              <a:off x="4473" y="1026"/>
              <a:ext cx="269" cy="37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15" name="AutoShape 47"/>
            <p:cNvCxnSpPr>
              <a:cxnSpLocks noChangeShapeType="1"/>
              <a:stCxn id="391212" idx="4"/>
              <a:endCxn id="391210" idx="0"/>
            </p:cNvCxnSpPr>
            <p:nvPr/>
          </p:nvCxnSpPr>
          <p:spPr bwMode="auto">
            <a:xfrm rot="16200000" flipH="1">
              <a:off x="4294" y="1747"/>
              <a:ext cx="356" cy="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16" name="AutoShape 48"/>
            <p:cNvCxnSpPr>
              <a:cxnSpLocks noChangeShapeType="1"/>
              <a:stCxn id="391210" idx="6"/>
              <a:endCxn id="391209" idx="2"/>
            </p:cNvCxnSpPr>
            <p:nvPr/>
          </p:nvCxnSpPr>
          <p:spPr bwMode="auto">
            <a:xfrm>
              <a:off x="4702" y="2110"/>
              <a:ext cx="492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17" name="AutoShape 49"/>
            <p:cNvCxnSpPr>
              <a:cxnSpLocks noChangeShapeType="1"/>
              <a:stCxn id="391209" idx="0"/>
              <a:endCxn id="391211" idx="4"/>
            </p:cNvCxnSpPr>
            <p:nvPr/>
          </p:nvCxnSpPr>
          <p:spPr bwMode="auto">
            <a:xfrm rot="5400000" flipH="1" flipV="1">
              <a:off x="5219" y="1773"/>
              <a:ext cx="358" cy="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18" name="AutoShape 50"/>
            <p:cNvCxnSpPr>
              <a:cxnSpLocks noChangeShapeType="1"/>
              <a:stCxn id="391211" idx="0"/>
              <a:endCxn id="391213" idx="5"/>
            </p:cNvCxnSpPr>
            <p:nvPr/>
          </p:nvCxnSpPr>
          <p:spPr bwMode="auto">
            <a:xfrm rot="16200000" flipV="1">
              <a:off x="5102" y="1025"/>
              <a:ext cx="267" cy="37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19" name="AutoShape 51"/>
            <p:cNvCxnSpPr>
              <a:cxnSpLocks noChangeShapeType="1"/>
              <a:endCxn id="391211" idx="2"/>
            </p:cNvCxnSpPr>
            <p:nvPr/>
          </p:nvCxnSpPr>
          <p:spPr bwMode="auto">
            <a:xfrm flipV="1">
              <a:off x="4612" y="1480"/>
              <a:ext cx="627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20" name="AutoShape 52"/>
            <p:cNvCxnSpPr>
              <a:cxnSpLocks noChangeShapeType="1"/>
              <a:endCxn id="391213" idx="4"/>
            </p:cNvCxnSpPr>
            <p:nvPr/>
          </p:nvCxnSpPr>
          <p:spPr bwMode="auto">
            <a:xfrm rot="5400000" flipH="1" flipV="1">
              <a:off x="4318" y="1370"/>
              <a:ext cx="857" cy="3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21" name="AutoShape 53"/>
            <p:cNvCxnSpPr>
              <a:cxnSpLocks noChangeShapeType="1"/>
              <a:stCxn id="391209" idx="0"/>
              <a:endCxn id="391213" idx="4"/>
            </p:cNvCxnSpPr>
            <p:nvPr/>
          </p:nvCxnSpPr>
          <p:spPr bwMode="auto">
            <a:xfrm rot="16200000" flipV="1">
              <a:off x="4720" y="1318"/>
              <a:ext cx="857" cy="4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22" name="AutoShape 54"/>
            <p:cNvCxnSpPr>
              <a:cxnSpLocks noChangeShapeType="1"/>
              <a:stCxn id="391212" idx="5"/>
              <a:endCxn id="391209" idx="1"/>
            </p:cNvCxnSpPr>
            <p:nvPr/>
          </p:nvCxnSpPr>
          <p:spPr bwMode="auto">
            <a:xfrm rot="16200000" flipH="1">
              <a:off x="4681" y="1448"/>
              <a:ext cx="436" cy="6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1223" name="AutoShape 55"/>
            <p:cNvCxnSpPr>
              <a:cxnSpLocks noChangeShapeType="1"/>
              <a:stCxn id="391211" idx="3"/>
              <a:endCxn id="391210" idx="7"/>
            </p:cNvCxnSpPr>
            <p:nvPr/>
          </p:nvCxnSpPr>
          <p:spPr bwMode="auto">
            <a:xfrm rot="5400000">
              <a:off x="4752" y="1473"/>
              <a:ext cx="438" cy="6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91224" name="Text Box 56"/>
            <p:cNvSpPr txBox="1">
              <a:spLocks noChangeArrowheads="1"/>
            </p:cNvSpPr>
            <p:nvPr/>
          </p:nvSpPr>
          <p:spPr bwMode="auto">
            <a:xfrm>
              <a:off x="136" y="2659"/>
              <a:ext cx="5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solidFill>
                    <a:srgbClr val="000000"/>
                  </a:solidFill>
                </a:rPr>
                <a:t>&lt;Y</a:t>
              </a:r>
              <a:r>
                <a:rPr lang="ko-KR" altLang="en-US" b="1">
                  <a:solidFill>
                    <a:srgbClr val="000000"/>
                  </a:solidFill>
                </a:rPr>
                <a:t>형</a:t>
              </a:r>
              <a:r>
                <a:rPr lang="en-US" altLang="ko-KR" b="1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391225" name="Text Box 57"/>
            <p:cNvSpPr txBox="1">
              <a:spLocks noChangeArrowheads="1"/>
            </p:cNvSpPr>
            <p:nvPr/>
          </p:nvSpPr>
          <p:spPr bwMode="auto">
            <a:xfrm>
              <a:off x="748" y="2659"/>
              <a:ext cx="8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solidFill>
                    <a:srgbClr val="000000"/>
                  </a:solidFill>
                </a:rPr>
                <a:t>&lt;</a:t>
              </a:r>
              <a:r>
                <a:rPr lang="ko-KR" altLang="en-US" b="1">
                  <a:solidFill>
                    <a:srgbClr val="000000"/>
                  </a:solidFill>
                </a:rPr>
                <a:t>사슬형</a:t>
              </a:r>
              <a:r>
                <a:rPr lang="en-US" altLang="ko-KR" b="1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391226" name="Text Box 58"/>
            <p:cNvSpPr txBox="1">
              <a:spLocks noChangeArrowheads="1"/>
            </p:cNvSpPr>
            <p:nvPr/>
          </p:nvSpPr>
          <p:spPr bwMode="auto">
            <a:xfrm>
              <a:off x="1746" y="2659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solidFill>
                    <a:srgbClr val="000000"/>
                  </a:solidFill>
                </a:rPr>
                <a:t>&lt;</a:t>
              </a:r>
              <a:r>
                <a:rPr lang="ko-KR" altLang="en-US" b="1">
                  <a:solidFill>
                    <a:srgbClr val="000000"/>
                  </a:solidFill>
                </a:rPr>
                <a:t>원형</a:t>
              </a:r>
              <a:r>
                <a:rPr lang="en-US" altLang="ko-KR" b="1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391227" name="Text Box 59"/>
            <p:cNvSpPr txBox="1">
              <a:spLocks noChangeArrowheads="1"/>
            </p:cNvSpPr>
            <p:nvPr/>
          </p:nvSpPr>
          <p:spPr bwMode="auto">
            <a:xfrm>
              <a:off x="2902" y="2659"/>
              <a:ext cx="1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 dirty="0">
                  <a:solidFill>
                    <a:srgbClr val="000000"/>
                  </a:solidFill>
                </a:rPr>
                <a:t>&lt;</a:t>
              </a:r>
              <a:r>
                <a:rPr lang="ko-KR" altLang="en-US" b="1" dirty="0" err="1">
                  <a:solidFill>
                    <a:srgbClr val="000000"/>
                  </a:solidFill>
                </a:rPr>
                <a:t>수레바퀴형</a:t>
              </a:r>
              <a:r>
                <a:rPr lang="en-US" altLang="ko-KR" b="1" dirty="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391228" name="Text Box 60"/>
            <p:cNvSpPr txBox="1">
              <a:spLocks noChangeArrowheads="1"/>
            </p:cNvSpPr>
            <p:nvPr/>
          </p:nvSpPr>
          <p:spPr bwMode="auto">
            <a:xfrm>
              <a:off x="4422" y="2659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 dirty="0">
                  <a:solidFill>
                    <a:srgbClr val="000000"/>
                  </a:solidFill>
                </a:rPr>
                <a:t>&lt;</a:t>
              </a:r>
              <a:r>
                <a:rPr lang="ko-KR" altLang="en-US" b="1" dirty="0" err="1">
                  <a:solidFill>
                    <a:srgbClr val="000000"/>
                  </a:solidFill>
                </a:rPr>
                <a:t>전체연결형</a:t>
              </a:r>
              <a:r>
                <a:rPr lang="en-US" altLang="ko-KR" b="1" dirty="0">
                  <a:solidFill>
                    <a:srgbClr val="000000"/>
                  </a:solidFill>
                </a:rPr>
                <a:t>&gt;</a:t>
              </a:r>
            </a:p>
          </p:txBody>
        </p:sp>
      </p:grpSp>
      <p:cxnSp>
        <p:nvCxnSpPr>
          <p:cNvPr id="391229" name="AutoShape 61"/>
          <p:cNvCxnSpPr>
            <a:cxnSpLocks noChangeShapeType="1"/>
            <a:stCxn id="391183" idx="4"/>
            <a:endCxn id="391187" idx="0"/>
          </p:cNvCxnSpPr>
          <p:nvPr/>
        </p:nvCxnSpPr>
        <p:spPr bwMode="auto">
          <a:xfrm>
            <a:off x="1851269" y="3714482"/>
            <a:ext cx="0" cy="692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1230" name="AutoShape 62"/>
          <p:cNvCxnSpPr>
            <a:cxnSpLocks noChangeShapeType="1"/>
            <a:stCxn id="391187" idx="4"/>
            <a:endCxn id="391186" idx="0"/>
          </p:cNvCxnSpPr>
          <p:nvPr/>
        </p:nvCxnSpPr>
        <p:spPr bwMode="auto">
          <a:xfrm>
            <a:off x="1851269" y="4193292"/>
            <a:ext cx="0" cy="1370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1231" name="AutoShape 63"/>
          <p:cNvCxnSpPr>
            <a:cxnSpLocks noChangeShapeType="1"/>
            <a:stCxn id="391186" idx="4"/>
            <a:endCxn id="391185" idx="0"/>
          </p:cNvCxnSpPr>
          <p:nvPr/>
        </p:nvCxnSpPr>
        <p:spPr bwMode="auto">
          <a:xfrm>
            <a:off x="1851269" y="4739858"/>
            <a:ext cx="0" cy="1370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1232" name="AutoShape 64"/>
          <p:cNvCxnSpPr>
            <a:cxnSpLocks noChangeShapeType="1"/>
            <a:stCxn id="391185" idx="4"/>
            <a:endCxn id="391184" idx="0"/>
          </p:cNvCxnSpPr>
          <p:nvPr/>
        </p:nvCxnSpPr>
        <p:spPr bwMode="auto">
          <a:xfrm>
            <a:off x="1851269" y="5286424"/>
            <a:ext cx="0" cy="6775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91234" name="Text Box 66"/>
          <p:cNvSpPr txBox="1">
            <a:spLocks noChangeArrowheads="1"/>
          </p:cNvSpPr>
          <p:nvPr/>
        </p:nvSpPr>
        <p:spPr bwMode="auto">
          <a:xfrm>
            <a:off x="2055813" y="13985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ko-KR" sz="2000">
              <a:latin typeface="½Å¸íÁ¶" charset="0"/>
              <a:ea typeface="신명조" charset="-127"/>
            </a:endParaRPr>
          </a:p>
        </p:txBody>
      </p:sp>
      <p:sp>
        <p:nvSpPr>
          <p:cNvPr id="391235" name="Text Box 67"/>
          <p:cNvSpPr txBox="1">
            <a:spLocks noChangeArrowheads="1"/>
          </p:cNvSpPr>
          <p:nvPr/>
        </p:nvSpPr>
        <p:spPr bwMode="auto">
          <a:xfrm>
            <a:off x="357158" y="2132856"/>
            <a:ext cx="5238750" cy="8858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000" b="1" dirty="0"/>
              <a:t>- </a:t>
            </a:r>
            <a:r>
              <a:rPr lang="ko-KR" altLang="en-US" sz="2000" b="1" dirty="0"/>
              <a:t>의미 </a:t>
            </a:r>
            <a:r>
              <a:rPr lang="en-US" altLang="ko-KR" sz="2000" b="1" dirty="0"/>
              <a:t>: </a:t>
            </a:r>
            <a:r>
              <a:rPr lang="ko-KR" altLang="en-US" sz="2000" b="1" dirty="0" err="1"/>
              <a:t>집단내에</a:t>
            </a:r>
            <a:r>
              <a:rPr lang="ko-KR" altLang="en-US" sz="2000" b="1" dirty="0"/>
              <a:t> 정보가 오가는 길들의 집합</a:t>
            </a:r>
          </a:p>
          <a:p>
            <a:pPr>
              <a:lnSpc>
                <a:spcPct val="130000"/>
              </a:lnSpc>
            </a:pPr>
            <a:r>
              <a:rPr lang="en-US" altLang="ko-KR" sz="2000" b="1" dirty="0"/>
              <a:t>- </a:t>
            </a:r>
            <a:r>
              <a:rPr lang="ko-KR" altLang="en-US" sz="2000" b="1" dirty="0"/>
              <a:t>소집단의 의사소통 네트워크</a:t>
            </a:r>
          </a:p>
        </p:txBody>
      </p:sp>
      <p:sp>
        <p:nvSpPr>
          <p:cNvPr id="75" name="Rectangle 12"/>
          <p:cNvSpPr>
            <a:spLocks noChangeArrowheads="1"/>
          </p:cNvSpPr>
          <p:nvPr/>
        </p:nvSpPr>
        <p:spPr bwMode="auto">
          <a:xfrm>
            <a:off x="357158" y="1561352"/>
            <a:ext cx="2414642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네트워크의 유형</a:t>
            </a:r>
            <a:endParaRPr lang="ko-KR" altLang="en-US" sz="24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9" name="AutoShape 11"/>
          <p:cNvSpPr>
            <a:spLocks noChangeArrowheads="1"/>
          </p:cNvSpPr>
          <p:nvPr/>
        </p:nvSpPr>
        <p:spPr bwMode="auto">
          <a:xfrm>
            <a:off x="2484438" y="887903"/>
            <a:ext cx="4335462" cy="524873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네트워크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579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40" name="AutoShape 8"/>
          <p:cNvSpPr>
            <a:spLocks noChangeArrowheads="1"/>
          </p:cNvSpPr>
          <p:nvPr/>
        </p:nvSpPr>
        <p:spPr bwMode="auto">
          <a:xfrm>
            <a:off x="611188" y="1412776"/>
            <a:ext cx="7848600" cy="40324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1FAA0"/>
              </a:gs>
              <a:gs pos="100000">
                <a:srgbClr val="CCFFCC"/>
              </a:gs>
            </a:gsLst>
            <a:lin ang="2700000" scaled="1"/>
          </a:gradFill>
          <a:ln w="9525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53641" name="Rectangle 9"/>
          <p:cNvSpPr>
            <a:spLocks noChangeArrowheads="1"/>
          </p:cNvSpPr>
          <p:nvPr/>
        </p:nvSpPr>
        <p:spPr bwMode="auto">
          <a:xfrm>
            <a:off x="3740150" y="1658938"/>
            <a:ext cx="1524000" cy="457200"/>
          </a:xfrm>
          <a:prstGeom prst="rect">
            <a:avLst/>
          </a:prstGeom>
          <a:solidFill>
            <a:srgbClr val="66FFFF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사 장</a:t>
            </a:r>
          </a:p>
        </p:txBody>
      </p:sp>
      <p:sp>
        <p:nvSpPr>
          <p:cNvPr id="453642" name="Rectangle 10"/>
          <p:cNvSpPr>
            <a:spLocks noChangeArrowheads="1"/>
          </p:cNvSpPr>
          <p:nvPr/>
        </p:nvSpPr>
        <p:spPr bwMode="auto">
          <a:xfrm>
            <a:off x="5251450" y="2411413"/>
            <a:ext cx="1524000" cy="457200"/>
          </a:xfrm>
          <a:prstGeom prst="rect">
            <a:avLst/>
          </a:prstGeom>
          <a:solidFill>
            <a:srgbClr val="FBFDB3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기획실장</a:t>
            </a:r>
          </a:p>
        </p:txBody>
      </p:sp>
      <p:sp>
        <p:nvSpPr>
          <p:cNvPr id="453643" name="Rectangle 11"/>
          <p:cNvSpPr>
            <a:spLocks noChangeArrowheads="1"/>
          </p:cNvSpPr>
          <p:nvPr/>
        </p:nvSpPr>
        <p:spPr bwMode="auto">
          <a:xfrm>
            <a:off x="920750" y="3497263"/>
            <a:ext cx="1524000" cy="457200"/>
          </a:xfrm>
          <a:prstGeom prst="rect">
            <a:avLst/>
          </a:prstGeom>
          <a:solidFill>
            <a:srgbClr val="DFBE7B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생산팀장</a:t>
            </a:r>
          </a:p>
        </p:txBody>
      </p:sp>
      <p:sp>
        <p:nvSpPr>
          <p:cNvPr id="453644" name="Rectangle 12"/>
          <p:cNvSpPr>
            <a:spLocks noChangeArrowheads="1"/>
          </p:cNvSpPr>
          <p:nvPr/>
        </p:nvSpPr>
        <p:spPr bwMode="auto">
          <a:xfrm>
            <a:off x="2825750" y="3497263"/>
            <a:ext cx="1524000" cy="457200"/>
          </a:xfrm>
          <a:prstGeom prst="rect">
            <a:avLst/>
          </a:prstGeom>
          <a:solidFill>
            <a:srgbClr val="FFFF66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판매팀장</a:t>
            </a:r>
          </a:p>
        </p:txBody>
      </p:sp>
      <p:sp>
        <p:nvSpPr>
          <p:cNvPr id="453645" name="Rectangle 13"/>
          <p:cNvSpPr>
            <a:spLocks noChangeArrowheads="1"/>
          </p:cNvSpPr>
          <p:nvPr/>
        </p:nvSpPr>
        <p:spPr bwMode="auto">
          <a:xfrm>
            <a:off x="6635750" y="3497263"/>
            <a:ext cx="1524000" cy="457200"/>
          </a:xfrm>
          <a:prstGeom prst="rect">
            <a:avLst/>
          </a:prstGeom>
          <a:solidFill>
            <a:srgbClr val="F9B1FB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총무팀장</a:t>
            </a:r>
          </a:p>
        </p:txBody>
      </p:sp>
      <p:sp>
        <p:nvSpPr>
          <p:cNvPr id="453646" name="Rectangle 14"/>
          <p:cNvSpPr>
            <a:spLocks noChangeArrowheads="1"/>
          </p:cNvSpPr>
          <p:nvPr/>
        </p:nvSpPr>
        <p:spPr bwMode="auto">
          <a:xfrm>
            <a:off x="4730750" y="3497263"/>
            <a:ext cx="1524000" cy="457200"/>
          </a:xfrm>
          <a:prstGeom prst="rect">
            <a:avLst/>
          </a:prstGeom>
          <a:solidFill>
            <a:srgbClr val="99FF66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o-KR" altLang="en-US" b="1">
                <a:solidFill>
                  <a:srgbClr val="000066"/>
                </a:solidFill>
              </a:rPr>
              <a:t>재무팀장</a:t>
            </a:r>
          </a:p>
        </p:txBody>
      </p:sp>
      <p:sp>
        <p:nvSpPr>
          <p:cNvPr id="22537" name="Line 15"/>
          <p:cNvSpPr>
            <a:spLocks noChangeShapeType="1"/>
          </p:cNvSpPr>
          <p:nvPr/>
        </p:nvSpPr>
        <p:spPr bwMode="auto">
          <a:xfrm>
            <a:off x="1670050" y="3932238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8" name="Line 16"/>
          <p:cNvSpPr>
            <a:spLocks noChangeShapeType="1"/>
          </p:cNvSpPr>
          <p:nvPr/>
        </p:nvSpPr>
        <p:spPr bwMode="auto">
          <a:xfrm>
            <a:off x="908050" y="4160838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9" name="Line 17"/>
          <p:cNvSpPr>
            <a:spLocks noChangeShapeType="1"/>
          </p:cNvSpPr>
          <p:nvPr/>
        </p:nvSpPr>
        <p:spPr bwMode="auto">
          <a:xfrm>
            <a:off x="1416050" y="4160838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0" name="Line 18"/>
          <p:cNvSpPr>
            <a:spLocks noChangeShapeType="1"/>
          </p:cNvSpPr>
          <p:nvPr/>
        </p:nvSpPr>
        <p:spPr bwMode="auto">
          <a:xfrm>
            <a:off x="1911350" y="4160838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1" name="Line 19"/>
          <p:cNvSpPr>
            <a:spLocks noChangeShapeType="1"/>
          </p:cNvSpPr>
          <p:nvPr/>
        </p:nvSpPr>
        <p:spPr bwMode="auto">
          <a:xfrm>
            <a:off x="2432050" y="4160838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2" name="Line 20"/>
          <p:cNvSpPr>
            <a:spLocks noChangeShapeType="1"/>
          </p:cNvSpPr>
          <p:nvPr/>
        </p:nvSpPr>
        <p:spPr bwMode="auto">
          <a:xfrm>
            <a:off x="908050" y="4160838"/>
            <a:ext cx="1524000" cy="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53653" name="Text Box 21"/>
          <p:cNvSpPr txBox="1">
            <a:spLocks noChangeArrowheads="1"/>
          </p:cNvSpPr>
          <p:nvPr/>
        </p:nvSpPr>
        <p:spPr bwMode="auto">
          <a:xfrm>
            <a:off x="755650" y="4364038"/>
            <a:ext cx="1871663" cy="630942"/>
          </a:xfrm>
          <a:prstGeom prst="rect">
            <a:avLst/>
          </a:prstGeom>
          <a:gradFill rotWithShape="1">
            <a:gsLst>
              <a:gs pos="0">
                <a:srgbClr val="DFBE7B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400" b="1" dirty="0">
                <a:solidFill>
                  <a:srgbClr val="000066"/>
                </a:solidFill>
              </a:rPr>
              <a:t>•••     •••     </a:t>
            </a: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</a:p>
          <a:p>
            <a:pPr>
              <a:spcBef>
                <a:spcPct val="50000"/>
              </a:spcBef>
              <a:defRPr/>
            </a:pP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  <a:endParaRPr lang="en-US" altLang="ko-KR" sz="1400" b="1" dirty="0">
              <a:solidFill>
                <a:srgbClr val="000066"/>
              </a:solidFill>
            </a:endParaRPr>
          </a:p>
        </p:txBody>
      </p:sp>
      <p:sp>
        <p:nvSpPr>
          <p:cNvPr id="22544" name="Line 22"/>
          <p:cNvSpPr>
            <a:spLocks noChangeShapeType="1"/>
          </p:cNvSpPr>
          <p:nvPr/>
        </p:nvSpPr>
        <p:spPr bwMode="auto">
          <a:xfrm>
            <a:off x="5492750" y="39544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5" name="Line 23"/>
          <p:cNvSpPr>
            <a:spLocks noChangeShapeType="1"/>
          </p:cNvSpPr>
          <p:nvPr/>
        </p:nvSpPr>
        <p:spPr bwMode="auto">
          <a:xfrm>
            <a:off x="4730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6" name="Line 24"/>
          <p:cNvSpPr>
            <a:spLocks noChangeShapeType="1"/>
          </p:cNvSpPr>
          <p:nvPr/>
        </p:nvSpPr>
        <p:spPr bwMode="auto">
          <a:xfrm>
            <a:off x="5238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7" name="Line 25"/>
          <p:cNvSpPr>
            <a:spLocks noChangeShapeType="1"/>
          </p:cNvSpPr>
          <p:nvPr/>
        </p:nvSpPr>
        <p:spPr bwMode="auto">
          <a:xfrm>
            <a:off x="57340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8" name="Line 26"/>
          <p:cNvSpPr>
            <a:spLocks noChangeShapeType="1"/>
          </p:cNvSpPr>
          <p:nvPr/>
        </p:nvSpPr>
        <p:spPr bwMode="auto">
          <a:xfrm>
            <a:off x="6254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9" name="Line 27"/>
          <p:cNvSpPr>
            <a:spLocks noChangeShapeType="1"/>
          </p:cNvSpPr>
          <p:nvPr/>
        </p:nvSpPr>
        <p:spPr bwMode="auto">
          <a:xfrm>
            <a:off x="4730750" y="4183063"/>
            <a:ext cx="1524000" cy="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53660" name="Text Box 28"/>
          <p:cNvSpPr txBox="1">
            <a:spLocks noChangeArrowheads="1"/>
          </p:cNvSpPr>
          <p:nvPr/>
        </p:nvSpPr>
        <p:spPr bwMode="auto">
          <a:xfrm>
            <a:off x="4578350" y="4354513"/>
            <a:ext cx="1865313" cy="630942"/>
          </a:xfrm>
          <a:prstGeom prst="rect">
            <a:avLst/>
          </a:prstGeom>
          <a:gradFill rotWithShape="1">
            <a:gsLst>
              <a:gs pos="0">
                <a:srgbClr val="8DF31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400" b="1" dirty="0">
                <a:solidFill>
                  <a:srgbClr val="000066"/>
                </a:solidFill>
              </a:rPr>
              <a:t>•••     •••     </a:t>
            </a: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</a:p>
          <a:p>
            <a:pPr>
              <a:spcBef>
                <a:spcPct val="50000"/>
              </a:spcBef>
              <a:defRPr/>
            </a:pP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  <a:endParaRPr lang="en-US" altLang="ko-KR" sz="1400" b="1" dirty="0">
              <a:solidFill>
                <a:srgbClr val="000066"/>
              </a:solidFill>
            </a:endParaRPr>
          </a:p>
        </p:txBody>
      </p:sp>
      <p:sp>
        <p:nvSpPr>
          <p:cNvPr id="22551" name="Line 29"/>
          <p:cNvSpPr>
            <a:spLocks noChangeShapeType="1"/>
          </p:cNvSpPr>
          <p:nvPr/>
        </p:nvSpPr>
        <p:spPr bwMode="auto">
          <a:xfrm>
            <a:off x="3587750" y="39544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2" name="Line 30"/>
          <p:cNvSpPr>
            <a:spLocks noChangeShapeType="1"/>
          </p:cNvSpPr>
          <p:nvPr/>
        </p:nvSpPr>
        <p:spPr bwMode="auto">
          <a:xfrm>
            <a:off x="2825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3" name="Line 31"/>
          <p:cNvSpPr>
            <a:spLocks noChangeShapeType="1"/>
          </p:cNvSpPr>
          <p:nvPr/>
        </p:nvSpPr>
        <p:spPr bwMode="auto">
          <a:xfrm>
            <a:off x="3333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4" name="Line 32"/>
          <p:cNvSpPr>
            <a:spLocks noChangeShapeType="1"/>
          </p:cNvSpPr>
          <p:nvPr/>
        </p:nvSpPr>
        <p:spPr bwMode="auto">
          <a:xfrm>
            <a:off x="38290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5" name="Line 33"/>
          <p:cNvSpPr>
            <a:spLocks noChangeShapeType="1"/>
          </p:cNvSpPr>
          <p:nvPr/>
        </p:nvSpPr>
        <p:spPr bwMode="auto">
          <a:xfrm>
            <a:off x="4349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6" name="Line 34"/>
          <p:cNvSpPr>
            <a:spLocks noChangeShapeType="1"/>
          </p:cNvSpPr>
          <p:nvPr/>
        </p:nvSpPr>
        <p:spPr bwMode="auto">
          <a:xfrm>
            <a:off x="2825750" y="4183063"/>
            <a:ext cx="1524000" cy="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53667" name="Text Box 35"/>
          <p:cNvSpPr txBox="1">
            <a:spLocks noChangeArrowheads="1"/>
          </p:cNvSpPr>
          <p:nvPr/>
        </p:nvSpPr>
        <p:spPr bwMode="auto">
          <a:xfrm>
            <a:off x="2673350" y="4354513"/>
            <a:ext cx="1898650" cy="630942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400" b="1" dirty="0">
                <a:solidFill>
                  <a:srgbClr val="000066"/>
                </a:solidFill>
              </a:rPr>
              <a:t>•••     •••     </a:t>
            </a: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</a:p>
          <a:p>
            <a:pPr>
              <a:spcBef>
                <a:spcPct val="50000"/>
              </a:spcBef>
              <a:defRPr/>
            </a:pP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  <a:endParaRPr lang="en-US" altLang="ko-KR" sz="1400" b="1" dirty="0">
              <a:solidFill>
                <a:srgbClr val="000066"/>
              </a:solidFill>
            </a:endParaRPr>
          </a:p>
        </p:txBody>
      </p:sp>
      <p:sp>
        <p:nvSpPr>
          <p:cNvPr id="22558" name="Line 36"/>
          <p:cNvSpPr>
            <a:spLocks noChangeShapeType="1"/>
          </p:cNvSpPr>
          <p:nvPr/>
        </p:nvSpPr>
        <p:spPr bwMode="auto">
          <a:xfrm>
            <a:off x="7397750" y="39544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9" name="Line 37"/>
          <p:cNvSpPr>
            <a:spLocks noChangeShapeType="1"/>
          </p:cNvSpPr>
          <p:nvPr/>
        </p:nvSpPr>
        <p:spPr bwMode="auto">
          <a:xfrm>
            <a:off x="6635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60" name="Line 38"/>
          <p:cNvSpPr>
            <a:spLocks noChangeShapeType="1"/>
          </p:cNvSpPr>
          <p:nvPr/>
        </p:nvSpPr>
        <p:spPr bwMode="auto">
          <a:xfrm>
            <a:off x="7143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61" name="Line 39"/>
          <p:cNvSpPr>
            <a:spLocks noChangeShapeType="1"/>
          </p:cNvSpPr>
          <p:nvPr/>
        </p:nvSpPr>
        <p:spPr bwMode="auto">
          <a:xfrm>
            <a:off x="76390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62" name="Line 40"/>
          <p:cNvSpPr>
            <a:spLocks noChangeShapeType="1"/>
          </p:cNvSpPr>
          <p:nvPr/>
        </p:nvSpPr>
        <p:spPr bwMode="auto">
          <a:xfrm>
            <a:off x="8159750" y="4183063"/>
            <a:ext cx="0" cy="22860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63" name="Line 41"/>
          <p:cNvSpPr>
            <a:spLocks noChangeShapeType="1"/>
          </p:cNvSpPr>
          <p:nvPr/>
        </p:nvSpPr>
        <p:spPr bwMode="auto">
          <a:xfrm>
            <a:off x="6635750" y="4183063"/>
            <a:ext cx="1524000" cy="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53674" name="Text Box 42"/>
          <p:cNvSpPr txBox="1">
            <a:spLocks noChangeArrowheads="1"/>
          </p:cNvSpPr>
          <p:nvPr/>
        </p:nvSpPr>
        <p:spPr bwMode="auto">
          <a:xfrm>
            <a:off x="6483350" y="4354513"/>
            <a:ext cx="1905000" cy="630942"/>
          </a:xfrm>
          <a:prstGeom prst="rect">
            <a:avLst/>
          </a:prstGeom>
          <a:gradFill rotWithShape="1">
            <a:gsLst>
              <a:gs pos="0">
                <a:srgbClr val="F9B1FB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400" b="1" dirty="0">
                <a:solidFill>
                  <a:srgbClr val="000066"/>
                </a:solidFill>
              </a:rPr>
              <a:t>•••     •••     </a:t>
            </a:r>
            <a:r>
              <a:rPr lang="en-US" altLang="ko-KR" sz="1400" b="1" dirty="0" smtClean="0">
                <a:solidFill>
                  <a:srgbClr val="000066"/>
                </a:solidFill>
              </a:rPr>
              <a:t>••• </a:t>
            </a:r>
          </a:p>
          <a:p>
            <a:pPr>
              <a:spcBef>
                <a:spcPct val="50000"/>
              </a:spcBef>
              <a:defRPr/>
            </a:pPr>
            <a:r>
              <a:rPr lang="en-US" altLang="ko-KR" sz="1400" b="1" dirty="0" smtClean="0">
                <a:solidFill>
                  <a:srgbClr val="000066"/>
                </a:solidFill>
              </a:rPr>
              <a:t>•••</a:t>
            </a:r>
            <a:endParaRPr lang="en-US" altLang="ko-KR" sz="1400" b="1" dirty="0">
              <a:solidFill>
                <a:srgbClr val="000066"/>
              </a:solidFill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682750" y="3211513"/>
            <a:ext cx="5715000" cy="285750"/>
            <a:chOff x="1104" y="2688"/>
            <a:chExt cx="3600" cy="240"/>
          </a:xfrm>
        </p:grpSpPr>
        <p:sp>
          <p:nvSpPr>
            <p:cNvPr id="22580" name="Line 44"/>
            <p:cNvSpPr>
              <a:spLocks noChangeShapeType="1"/>
            </p:cNvSpPr>
            <p:nvPr/>
          </p:nvSpPr>
          <p:spPr bwMode="auto">
            <a:xfrm>
              <a:off x="1104" y="2688"/>
              <a:ext cx="3600" cy="0"/>
            </a:xfrm>
            <a:prstGeom prst="line">
              <a:avLst/>
            </a:prstGeom>
            <a:noFill/>
            <a:ln w="222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Line 45"/>
            <p:cNvSpPr>
              <a:spLocks noChangeShapeType="1"/>
            </p:cNvSpPr>
            <p:nvPr/>
          </p:nvSpPr>
          <p:spPr bwMode="auto">
            <a:xfrm>
              <a:off x="1104" y="2688"/>
              <a:ext cx="0" cy="240"/>
            </a:xfrm>
            <a:prstGeom prst="line">
              <a:avLst/>
            </a:prstGeom>
            <a:noFill/>
            <a:ln w="222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Line 46"/>
            <p:cNvSpPr>
              <a:spLocks noChangeShapeType="1"/>
            </p:cNvSpPr>
            <p:nvPr/>
          </p:nvSpPr>
          <p:spPr bwMode="auto">
            <a:xfrm>
              <a:off x="4704" y="2688"/>
              <a:ext cx="0" cy="240"/>
            </a:xfrm>
            <a:prstGeom prst="line">
              <a:avLst/>
            </a:prstGeom>
            <a:noFill/>
            <a:ln w="222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Line 47"/>
            <p:cNvSpPr>
              <a:spLocks noChangeShapeType="1"/>
            </p:cNvSpPr>
            <p:nvPr/>
          </p:nvSpPr>
          <p:spPr bwMode="auto">
            <a:xfrm>
              <a:off x="3504" y="2688"/>
              <a:ext cx="0" cy="240"/>
            </a:xfrm>
            <a:prstGeom prst="line">
              <a:avLst/>
            </a:prstGeom>
            <a:noFill/>
            <a:ln w="222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Line 48"/>
            <p:cNvSpPr>
              <a:spLocks noChangeShapeType="1"/>
            </p:cNvSpPr>
            <p:nvPr/>
          </p:nvSpPr>
          <p:spPr bwMode="auto">
            <a:xfrm>
              <a:off x="2304" y="2688"/>
              <a:ext cx="0" cy="240"/>
            </a:xfrm>
            <a:prstGeom prst="line">
              <a:avLst/>
            </a:prstGeom>
            <a:noFill/>
            <a:ln w="222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566" name="Line 49"/>
          <p:cNvSpPr>
            <a:spLocks noChangeShapeType="1"/>
          </p:cNvSpPr>
          <p:nvPr/>
        </p:nvSpPr>
        <p:spPr bwMode="auto">
          <a:xfrm flipV="1">
            <a:off x="4527550" y="2125663"/>
            <a:ext cx="0" cy="108585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67" name="Line 50"/>
          <p:cNvSpPr>
            <a:spLocks noChangeShapeType="1"/>
          </p:cNvSpPr>
          <p:nvPr/>
        </p:nvSpPr>
        <p:spPr bwMode="auto">
          <a:xfrm>
            <a:off x="4540250" y="2640013"/>
            <a:ext cx="698500" cy="0"/>
          </a:xfrm>
          <a:prstGeom prst="line">
            <a:avLst/>
          </a:prstGeom>
          <a:noFill/>
          <a:ln w="22225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53683" name="AutoShape 51"/>
          <p:cNvSpPr>
            <a:spLocks noChangeArrowheads="1"/>
          </p:cNvSpPr>
          <p:nvPr/>
        </p:nvSpPr>
        <p:spPr bwMode="auto">
          <a:xfrm rot="-877286">
            <a:off x="15700" y="2091673"/>
            <a:ext cx="3744913" cy="604838"/>
          </a:xfrm>
          <a:prstGeom prst="parallelogram">
            <a:avLst>
              <a:gd name="adj" fmla="val 154790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ko-KR" altLang="en-US" sz="2800" b="1" dirty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공식네트워크</a:t>
            </a:r>
          </a:p>
        </p:txBody>
      </p:sp>
      <p:sp>
        <p:nvSpPr>
          <p:cNvPr id="453684" name="AutoShape 52"/>
          <p:cNvSpPr>
            <a:spLocks noChangeArrowheads="1"/>
          </p:cNvSpPr>
          <p:nvPr/>
        </p:nvSpPr>
        <p:spPr bwMode="auto">
          <a:xfrm>
            <a:off x="2627784" y="836984"/>
            <a:ext cx="4335462" cy="431776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800" b="1" dirty="0" err="1">
                <a:latin typeface="HY견고딕" pitchFamily="18" charset="-127"/>
                <a:ea typeface="HY견고딕" pitchFamily="18" charset="-127"/>
              </a:rPr>
              <a:t>공식적ㆍ비공식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 네트워크 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971600" y="5589240"/>
            <a:ext cx="34227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* </a:t>
            </a:r>
            <a:r>
              <a:rPr lang="ko-KR" altLang="en-US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눈에 보이는 공표된 </a:t>
            </a:r>
            <a:r>
              <a:rPr lang="ko-KR" altLang="en-US" sz="2000" b="1" dirty="0" err="1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연결망</a:t>
            </a:r>
            <a:endParaRPr lang="ko-KR" altLang="en-US" sz="2000" b="1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03660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3436" y="1142686"/>
            <a:ext cx="8101012" cy="5454666"/>
            <a:chOff x="0" y="269"/>
            <a:chExt cx="5103" cy="2857"/>
          </a:xfrm>
        </p:grpSpPr>
        <p:sp>
          <p:nvSpPr>
            <p:cNvPr id="504835" name="AutoShape 3"/>
            <p:cNvSpPr>
              <a:spLocks noChangeArrowheads="1"/>
            </p:cNvSpPr>
            <p:nvPr/>
          </p:nvSpPr>
          <p:spPr bwMode="auto">
            <a:xfrm>
              <a:off x="0" y="269"/>
              <a:ext cx="5103" cy="285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1FAA0"/>
                </a:gs>
                <a:gs pos="100000">
                  <a:srgbClr val="CCFFCC"/>
                </a:gs>
              </a:gsLst>
              <a:lin ang="2700000" scaled="1"/>
            </a:gradFill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04836" name="Rectangle 4"/>
            <p:cNvSpPr>
              <a:spLocks noChangeArrowheads="1"/>
            </p:cNvSpPr>
            <p:nvPr/>
          </p:nvSpPr>
          <p:spPr bwMode="auto">
            <a:xfrm>
              <a:off x="793" y="346"/>
              <a:ext cx="590" cy="18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사 장</a:t>
              </a:r>
            </a:p>
          </p:txBody>
        </p:sp>
        <p:sp>
          <p:nvSpPr>
            <p:cNvPr id="504837" name="Rectangle 5"/>
            <p:cNvSpPr>
              <a:spLocks noChangeArrowheads="1"/>
            </p:cNvSpPr>
            <p:nvPr/>
          </p:nvSpPr>
          <p:spPr bwMode="auto">
            <a:xfrm>
              <a:off x="1429" y="754"/>
              <a:ext cx="590" cy="182"/>
            </a:xfrm>
            <a:prstGeom prst="rect">
              <a:avLst/>
            </a:prstGeom>
            <a:solidFill>
              <a:srgbClr val="ACF488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기획실장</a:t>
              </a:r>
            </a:p>
          </p:txBody>
        </p:sp>
        <p:sp>
          <p:nvSpPr>
            <p:cNvPr id="504838" name="Rectangle 6"/>
            <p:cNvSpPr>
              <a:spLocks noChangeArrowheads="1"/>
            </p:cNvSpPr>
            <p:nvPr/>
          </p:nvSpPr>
          <p:spPr bwMode="auto">
            <a:xfrm>
              <a:off x="2562" y="527"/>
              <a:ext cx="590" cy="182"/>
            </a:xfrm>
            <a:prstGeom prst="rect">
              <a:avLst/>
            </a:prstGeom>
            <a:solidFill>
              <a:srgbClr val="ACF488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생산팀장</a:t>
              </a:r>
            </a:p>
          </p:txBody>
        </p:sp>
        <p:sp>
          <p:nvSpPr>
            <p:cNvPr id="504839" name="Rectangle 7"/>
            <p:cNvSpPr>
              <a:spLocks noChangeArrowheads="1"/>
            </p:cNvSpPr>
            <p:nvPr/>
          </p:nvSpPr>
          <p:spPr bwMode="auto">
            <a:xfrm>
              <a:off x="884" y="1207"/>
              <a:ext cx="590" cy="182"/>
            </a:xfrm>
            <a:prstGeom prst="rect">
              <a:avLst/>
            </a:prstGeom>
            <a:solidFill>
              <a:srgbClr val="ACF488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판매팀장</a:t>
              </a:r>
            </a:p>
          </p:txBody>
        </p:sp>
        <p:sp>
          <p:nvSpPr>
            <p:cNvPr id="504840" name="Rectangle 8"/>
            <p:cNvSpPr>
              <a:spLocks noChangeArrowheads="1"/>
            </p:cNvSpPr>
            <p:nvPr/>
          </p:nvSpPr>
          <p:spPr bwMode="auto">
            <a:xfrm>
              <a:off x="159" y="754"/>
              <a:ext cx="590" cy="182"/>
            </a:xfrm>
            <a:prstGeom prst="rect">
              <a:avLst/>
            </a:prstGeom>
            <a:solidFill>
              <a:srgbClr val="ACF488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총무팀장</a:t>
              </a:r>
            </a:p>
          </p:txBody>
        </p:sp>
        <p:sp>
          <p:nvSpPr>
            <p:cNvPr id="504841" name="Rectangle 9"/>
            <p:cNvSpPr>
              <a:spLocks noChangeArrowheads="1"/>
            </p:cNvSpPr>
            <p:nvPr/>
          </p:nvSpPr>
          <p:spPr bwMode="auto">
            <a:xfrm>
              <a:off x="158" y="1752"/>
              <a:ext cx="590" cy="182"/>
            </a:xfrm>
            <a:prstGeom prst="rect">
              <a:avLst/>
            </a:prstGeom>
            <a:solidFill>
              <a:srgbClr val="ACF488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재무팀장</a:t>
              </a:r>
            </a:p>
          </p:txBody>
        </p:sp>
        <p:sp>
          <p:nvSpPr>
            <p:cNvPr id="504842" name="Rectangle 10"/>
            <p:cNvSpPr>
              <a:spLocks noChangeArrowheads="1"/>
            </p:cNvSpPr>
            <p:nvPr/>
          </p:nvSpPr>
          <p:spPr bwMode="auto">
            <a:xfrm>
              <a:off x="1292" y="1752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504843" name="Rectangle 11"/>
            <p:cNvSpPr>
              <a:spLocks noChangeArrowheads="1"/>
            </p:cNvSpPr>
            <p:nvPr/>
          </p:nvSpPr>
          <p:spPr bwMode="auto">
            <a:xfrm>
              <a:off x="431" y="2296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504844" name="Rectangle 12"/>
            <p:cNvSpPr>
              <a:spLocks noChangeArrowheads="1"/>
            </p:cNvSpPr>
            <p:nvPr/>
          </p:nvSpPr>
          <p:spPr bwMode="auto">
            <a:xfrm>
              <a:off x="1292" y="2341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504845" name="Rectangle 13"/>
            <p:cNvSpPr>
              <a:spLocks noChangeArrowheads="1"/>
            </p:cNvSpPr>
            <p:nvPr/>
          </p:nvSpPr>
          <p:spPr bwMode="auto">
            <a:xfrm>
              <a:off x="2018" y="1752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504846" name="Rectangle 14"/>
            <p:cNvSpPr>
              <a:spLocks noChangeArrowheads="1"/>
            </p:cNvSpPr>
            <p:nvPr/>
          </p:nvSpPr>
          <p:spPr bwMode="auto">
            <a:xfrm>
              <a:off x="2744" y="1752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5 </a:t>
              </a:r>
            </a:p>
          </p:txBody>
        </p:sp>
        <p:sp>
          <p:nvSpPr>
            <p:cNvPr id="504847" name="Rectangle 15"/>
            <p:cNvSpPr>
              <a:spLocks noChangeArrowheads="1"/>
            </p:cNvSpPr>
            <p:nvPr/>
          </p:nvSpPr>
          <p:spPr bwMode="auto">
            <a:xfrm>
              <a:off x="2699" y="2341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504848" name="Rectangle 16"/>
            <p:cNvSpPr>
              <a:spLocks noChangeArrowheads="1"/>
            </p:cNvSpPr>
            <p:nvPr/>
          </p:nvSpPr>
          <p:spPr bwMode="auto">
            <a:xfrm>
              <a:off x="3470" y="1752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504849" name="Rectangle 17"/>
            <p:cNvSpPr>
              <a:spLocks noChangeArrowheads="1"/>
            </p:cNvSpPr>
            <p:nvPr/>
          </p:nvSpPr>
          <p:spPr bwMode="auto">
            <a:xfrm>
              <a:off x="3470" y="2341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504850" name="Rectangle 18"/>
            <p:cNvSpPr>
              <a:spLocks noChangeArrowheads="1"/>
            </p:cNvSpPr>
            <p:nvPr/>
          </p:nvSpPr>
          <p:spPr bwMode="auto">
            <a:xfrm>
              <a:off x="2336" y="1207"/>
              <a:ext cx="40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9</a:t>
              </a:r>
            </a:p>
          </p:txBody>
        </p:sp>
        <p:sp>
          <p:nvSpPr>
            <p:cNvPr id="504851" name="Rectangle 19"/>
            <p:cNvSpPr>
              <a:spLocks noChangeArrowheads="1"/>
            </p:cNvSpPr>
            <p:nvPr/>
          </p:nvSpPr>
          <p:spPr bwMode="auto">
            <a:xfrm>
              <a:off x="4377" y="2341"/>
              <a:ext cx="49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504852" name="Rectangle 20"/>
            <p:cNvSpPr>
              <a:spLocks noChangeArrowheads="1"/>
            </p:cNvSpPr>
            <p:nvPr/>
          </p:nvSpPr>
          <p:spPr bwMode="auto">
            <a:xfrm>
              <a:off x="4377" y="1752"/>
              <a:ext cx="49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11</a:t>
              </a:r>
            </a:p>
          </p:txBody>
        </p:sp>
        <p:sp>
          <p:nvSpPr>
            <p:cNvPr id="504853" name="Rectangle 21"/>
            <p:cNvSpPr>
              <a:spLocks noChangeArrowheads="1"/>
            </p:cNvSpPr>
            <p:nvPr/>
          </p:nvSpPr>
          <p:spPr bwMode="auto">
            <a:xfrm>
              <a:off x="3424" y="1207"/>
              <a:ext cx="499" cy="182"/>
            </a:xfrm>
            <a:prstGeom prst="rect">
              <a:avLst/>
            </a:prstGeom>
            <a:solidFill>
              <a:srgbClr val="F9C7F7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ko-KR" altLang="en-US" sz="1600" b="1">
                  <a:solidFill>
                    <a:srgbClr val="000066"/>
                  </a:solidFill>
                </a:rPr>
                <a:t>팀원</a:t>
              </a:r>
              <a:r>
                <a:rPr lang="en-US" altLang="ko-KR" sz="1600" b="1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504854" name="Line 22"/>
            <p:cNvSpPr>
              <a:spLocks noChangeShapeType="1"/>
            </p:cNvSpPr>
            <p:nvPr/>
          </p:nvSpPr>
          <p:spPr bwMode="auto">
            <a:xfrm flipH="1">
              <a:off x="476" y="436"/>
              <a:ext cx="317" cy="31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55" name="Line 23"/>
            <p:cNvSpPr>
              <a:spLocks noChangeShapeType="1"/>
            </p:cNvSpPr>
            <p:nvPr/>
          </p:nvSpPr>
          <p:spPr bwMode="auto">
            <a:xfrm>
              <a:off x="1383" y="436"/>
              <a:ext cx="363" cy="31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56" name="Line 24"/>
            <p:cNvSpPr>
              <a:spLocks noChangeShapeType="1"/>
            </p:cNvSpPr>
            <p:nvPr/>
          </p:nvSpPr>
          <p:spPr bwMode="auto">
            <a:xfrm>
              <a:off x="748" y="845"/>
              <a:ext cx="681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57" name="Line 25"/>
            <p:cNvSpPr>
              <a:spLocks noChangeShapeType="1"/>
            </p:cNvSpPr>
            <p:nvPr/>
          </p:nvSpPr>
          <p:spPr bwMode="auto">
            <a:xfrm>
              <a:off x="748" y="845"/>
              <a:ext cx="318" cy="36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58" name="Line 26"/>
            <p:cNvSpPr>
              <a:spLocks noChangeShapeType="1"/>
            </p:cNvSpPr>
            <p:nvPr/>
          </p:nvSpPr>
          <p:spPr bwMode="auto">
            <a:xfrm flipH="1">
              <a:off x="1202" y="845"/>
              <a:ext cx="227" cy="36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59" name="Line 27"/>
            <p:cNvSpPr>
              <a:spLocks noChangeShapeType="1"/>
            </p:cNvSpPr>
            <p:nvPr/>
          </p:nvSpPr>
          <p:spPr bwMode="auto">
            <a:xfrm>
              <a:off x="476" y="935"/>
              <a:ext cx="0" cy="817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0" name="Line 28"/>
            <p:cNvSpPr>
              <a:spLocks noChangeShapeType="1"/>
            </p:cNvSpPr>
            <p:nvPr/>
          </p:nvSpPr>
          <p:spPr bwMode="auto">
            <a:xfrm>
              <a:off x="1202" y="2069"/>
              <a:ext cx="2449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1" name="Line 29"/>
            <p:cNvSpPr>
              <a:spLocks noChangeShapeType="1"/>
            </p:cNvSpPr>
            <p:nvPr/>
          </p:nvSpPr>
          <p:spPr bwMode="auto">
            <a:xfrm flipV="1">
              <a:off x="1202" y="1389"/>
              <a:ext cx="0" cy="68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2" name="Line 30"/>
            <p:cNvSpPr>
              <a:spLocks noChangeShapeType="1"/>
            </p:cNvSpPr>
            <p:nvPr/>
          </p:nvSpPr>
          <p:spPr bwMode="auto">
            <a:xfrm flipV="1">
              <a:off x="3651" y="1933"/>
              <a:ext cx="0" cy="136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3" name="Line 31"/>
            <p:cNvSpPr>
              <a:spLocks noChangeShapeType="1"/>
            </p:cNvSpPr>
            <p:nvPr/>
          </p:nvSpPr>
          <p:spPr bwMode="auto">
            <a:xfrm>
              <a:off x="4649" y="1933"/>
              <a:ext cx="0" cy="227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4" name="Line 32"/>
            <p:cNvSpPr>
              <a:spLocks noChangeShapeType="1"/>
            </p:cNvSpPr>
            <p:nvPr/>
          </p:nvSpPr>
          <p:spPr bwMode="auto">
            <a:xfrm>
              <a:off x="1020" y="1434"/>
              <a:ext cx="0" cy="726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5" name="Line 33"/>
            <p:cNvSpPr>
              <a:spLocks noChangeShapeType="1"/>
            </p:cNvSpPr>
            <p:nvPr/>
          </p:nvSpPr>
          <p:spPr bwMode="auto">
            <a:xfrm>
              <a:off x="1020" y="2160"/>
              <a:ext cx="3629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6" name="Line 34"/>
            <p:cNvSpPr>
              <a:spLocks noChangeShapeType="1"/>
            </p:cNvSpPr>
            <p:nvPr/>
          </p:nvSpPr>
          <p:spPr bwMode="auto">
            <a:xfrm>
              <a:off x="1383" y="1389"/>
              <a:ext cx="0" cy="36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7" name="Line 35"/>
            <p:cNvSpPr>
              <a:spLocks noChangeShapeType="1"/>
            </p:cNvSpPr>
            <p:nvPr/>
          </p:nvSpPr>
          <p:spPr bwMode="auto">
            <a:xfrm flipH="1">
              <a:off x="2200" y="1389"/>
              <a:ext cx="272" cy="36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8" name="Line 36"/>
            <p:cNvSpPr>
              <a:spLocks noChangeShapeType="1"/>
            </p:cNvSpPr>
            <p:nvPr/>
          </p:nvSpPr>
          <p:spPr bwMode="auto">
            <a:xfrm>
              <a:off x="2699" y="709"/>
              <a:ext cx="0" cy="49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69" name="Line 37"/>
            <p:cNvSpPr>
              <a:spLocks noChangeShapeType="1"/>
            </p:cNvSpPr>
            <p:nvPr/>
          </p:nvSpPr>
          <p:spPr bwMode="auto">
            <a:xfrm>
              <a:off x="2744" y="1389"/>
              <a:ext cx="272" cy="36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0" name="Line 38"/>
            <p:cNvSpPr>
              <a:spLocks noChangeShapeType="1"/>
            </p:cNvSpPr>
            <p:nvPr/>
          </p:nvSpPr>
          <p:spPr bwMode="auto">
            <a:xfrm>
              <a:off x="3152" y="618"/>
              <a:ext cx="499" cy="589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1" name="Line 39"/>
            <p:cNvSpPr>
              <a:spLocks noChangeShapeType="1"/>
            </p:cNvSpPr>
            <p:nvPr/>
          </p:nvSpPr>
          <p:spPr bwMode="auto">
            <a:xfrm>
              <a:off x="4694" y="1979"/>
              <a:ext cx="0" cy="36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2" name="Line 40"/>
            <p:cNvSpPr>
              <a:spLocks noChangeShapeType="1"/>
            </p:cNvSpPr>
            <p:nvPr/>
          </p:nvSpPr>
          <p:spPr bwMode="auto">
            <a:xfrm>
              <a:off x="1701" y="2432"/>
              <a:ext cx="998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3" name="Line 41"/>
            <p:cNvSpPr>
              <a:spLocks noChangeShapeType="1"/>
            </p:cNvSpPr>
            <p:nvPr/>
          </p:nvSpPr>
          <p:spPr bwMode="auto">
            <a:xfrm>
              <a:off x="3923" y="2432"/>
              <a:ext cx="454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4" name="Line 42"/>
            <p:cNvSpPr>
              <a:spLocks noChangeShapeType="1"/>
            </p:cNvSpPr>
            <p:nvPr/>
          </p:nvSpPr>
          <p:spPr bwMode="auto">
            <a:xfrm>
              <a:off x="657" y="1933"/>
              <a:ext cx="0" cy="36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5" name="Line 43"/>
            <p:cNvSpPr>
              <a:spLocks noChangeShapeType="1"/>
            </p:cNvSpPr>
            <p:nvPr/>
          </p:nvSpPr>
          <p:spPr bwMode="auto">
            <a:xfrm>
              <a:off x="249" y="1979"/>
              <a:ext cx="0" cy="816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6" name="Line 44"/>
            <p:cNvSpPr>
              <a:spLocks noChangeShapeType="1"/>
            </p:cNvSpPr>
            <p:nvPr/>
          </p:nvSpPr>
          <p:spPr bwMode="auto">
            <a:xfrm flipV="1">
              <a:off x="249" y="2795"/>
              <a:ext cx="3447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7" name="Line 45"/>
            <p:cNvSpPr>
              <a:spLocks noChangeShapeType="1"/>
            </p:cNvSpPr>
            <p:nvPr/>
          </p:nvSpPr>
          <p:spPr bwMode="auto">
            <a:xfrm flipV="1">
              <a:off x="3696" y="2523"/>
              <a:ext cx="0" cy="27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8" name="Line 46"/>
            <p:cNvSpPr>
              <a:spLocks noChangeShapeType="1"/>
            </p:cNvSpPr>
            <p:nvPr/>
          </p:nvSpPr>
          <p:spPr bwMode="auto">
            <a:xfrm>
              <a:off x="657" y="2478"/>
              <a:ext cx="0" cy="227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79" name="Line 47"/>
            <p:cNvSpPr>
              <a:spLocks noChangeShapeType="1"/>
            </p:cNvSpPr>
            <p:nvPr/>
          </p:nvSpPr>
          <p:spPr bwMode="auto">
            <a:xfrm>
              <a:off x="657" y="2704"/>
              <a:ext cx="2314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0" name="Line 48"/>
            <p:cNvSpPr>
              <a:spLocks noChangeShapeType="1"/>
            </p:cNvSpPr>
            <p:nvPr/>
          </p:nvSpPr>
          <p:spPr bwMode="auto">
            <a:xfrm flipV="1">
              <a:off x="2971" y="2568"/>
              <a:ext cx="0" cy="136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1" name="Line 49"/>
            <p:cNvSpPr>
              <a:spLocks noChangeShapeType="1"/>
            </p:cNvSpPr>
            <p:nvPr/>
          </p:nvSpPr>
          <p:spPr bwMode="auto">
            <a:xfrm>
              <a:off x="1519" y="1298"/>
              <a:ext cx="635" cy="454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2" name="Line 50"/>
            <p:cNvSpPr>
              <a:spLocks noChangeShapeType="1"/>
            </p:cNvSpPr>
            <p:nvPr/>
          </p:nvSpPr>
          <p:spPr bwMode="auto">
            <a:xfrm>
              <a:off x="3696" y="1434"/>
              <a:ext cx="0" cy="31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3" name="Line 51"/>
            <p:cNvSpPr>
              <a:spLocks noChangeShapeType="1"/>
            </p:cNvSpPr>
            <p:nvPr/>
          </p:nvSpPr>
          <p:spPr bwMode="auto">
            <a:xfrm>
              <a:off x="3878" y="1842"/>
              <a:ext cx="499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4" name="Line 52"/>
            <p:cNvSpPr>
              <a:spLocks noChangeShapeType="1"/>
            </p:cNvSpPr>
            <p:nvPr/>
          </p:nvSpPr>
          <p:spPr bwMode="auto">
            <a:xfrm>
              <a:off x="3742" y="1933"/>
              <a:ext cx="0" cy="40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5" name="Line 53"/>
            <p:cNvSpPr>
              <a:spLocks noChangeShapeType="1"/>
            </p:cNvSpPr>
            <p:nvPr/>
          </p:nvSpPr>
          <p:spPr bwMode="auto">
            <a:xfrm>
              <a:off x="2426" y="1842"/>
              <a:ext cx="318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6" name="Line 54"/>
            <p:cNvSpPr>
              <a:spLocks noChangeShapeType="1"/>
            </p:cNvSpPr>
            <p:nvPr/>
          </p:nvSpPr>
          <p:spPr bwMode="auto">
            <a:xfrm>
              <a:off x="2925" y="1933"/>
              <a:ext cx="0" cy="40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7" name="Line 55"/>
            <p:cNvSpPr>
              <a:spLocks noChangeShapeType="1"/>
            </p:cNvSpPr>
            <p:nvPr/>
          </p:nvSpPr>
          <p:spPr bwMode="auto">
            <a:xfrm>
              <a:off x="2426" y="1888"/>
              <a:ext cx="409" cy="45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8" name="Line 56"/>
            <p:cNvSpPr>
              <a:spLocks noChangeShapeType="1"/>
            </p:cNvSpPr>
            <p:nvPr/>
          </p:nvSpPr>
          <p:spPr bwMode="auto">
            <a:xfrm flipH="1">
              <a:off x="2018" y="618"/>
              <a:ext cx="544" cy="227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04889" name="Line 57"/>
            <p:cNvSpPr>
              <a:spLocks noChangeShapeType="1"/>
            </p:cNvSpPr>
            <p:nvPr/>
          </p:nvSpPr>
          <p:spPr bwMode="auto">
            <a:xfrm>
              <a:off x="3061" y="709"/>
              <a:ext cx="0" cy="104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60" name="AutoShape 51"/>
          <p:cNvSpPr>
            <a:spLocks noChangeArrowheads="1"/>
          </p:cNvSpPr>
          <p:nvPr/>
        </p:nvSpPr>
        <p:spPr bwMode="auto">
          <a:xfrm rot="-877286">
            <a:off x="5240542" y="1425185"/>
            <a:ext cx="3744913" cy="604838"/>
          </a:xfrm>
          <a:prstGeom prst="parallelogram">
            <a:avLst>
              <a:gd name="adj" fmla="val 154790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ko-KR" altLang="en-US" sz="24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비공식네트워크</a:t>
            </a:r>
            <a:endParaRPr lang="ko-KR" altLang="en-US" sz="2400" b="1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3642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Line 3"/>
          <p:cNvSpPr>
            <a:spLocks noChangeShapeType="1"/>
          </p:cNvSpPr>
          <p:nvPr/>
        </p:nvSpPr>
        <p:spPr bwMode="auto">
          <a:xfrm>
            <a:off x="169333" y="1412776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214282" y="1466789"/>
            <a:ext cx="1526364" cy="9540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ko-KR" altLang="en-US" sz="2000" b="1" u="none" dirty="0">
                <a:latin typeface="HY견고딕" pitchFamily="18" charset="-127"/>
                <a:ea typeface="HY견고딕" pitchFamily="18" charset="-127"/>
              </a:rPr>
              <a:t>단일 </a:t>
            </a:r>
            <a:r>
              <a:rPr lang="ko-KR" altLang="en-US" sz="2000" b="1" u="none" dirty="0" err="1">
                <a:latin typeface="HY견고딕" pitchFamily="18" charset="-127"/>
                <a:ea typeface="HY견고딕" pitchFamily="18" charset="-127"/>
              </a:rPr>
              <a:t>가지형</a:t>
            </a:r>
            <a:endParaRPr lang="ko-KR" altLang="en-US" sz="2000" b="1" u="none" dirty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b="1" u="none" dirty="0"/>
              <a:t>각자가 서로</a:t>
            </a:r>
          </a:p>
          <a:p>
            <a:pPr algn="ctr"/>
            <a:r>
              <a:rPr lang="ko-KR" altLang="en-US" b="1" u="none" dirty="0"/>
              <a:t>전달함</a:t>
            </a:r>
          </a:p>
        </p:txBody>
      </p:sp>
      <p:sp>
        <p:nvSpPr>
          <p:cNvPr id="200709" name="Line 5"/>
          <p:cNvSpPr>
            <a:spLocks noChangeShapeType="1"/>
          </p:cNvSpPr>
          <p:nvPr/>
        </p:nvSpPr>
        <p:spPr bwMode="auto">
          <a:xfrm flipV="1">
            <a:off x="2051720" y="1412776"/>
            <a:ext cx="2016224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2051720" y="1466789"/>
            <a:ext cx="2084209" cy="9540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ko-KR" altLang="en-US" sz="2000" b="1" u="none" dirty="0">
                <a:latin typeface="HY견고딕" pitchFamily="18" charset="-127"/>
                <a:ea typeface="HY견고딕" pitchFamily="18" charset="-127"/>
              </a:rPr>
              <a:t>가십</a:t>
            </a:r>
            <a:r>
              <a:rPr lang="en-US" altLang="ko-KR" sz="2000" b="1" u="none" dirty="0">
                <a:latin typeface="HY견고딕" pitchFamily="18" charset="-127"/>
                <a:ea typeface="HY견고딕" pitchFamily="18" charset="-127"/>
              </a:rPr>
              <a:t>(gossip)</a:t>
            </a:r>
            <a:r>
              <a:rPr lang="ko-KR" altLang="en-US" sz="2000" b="1" u="none" dirty="0">
                <a:latin typeface="HY견고딕" pitchFamily="18" charset="-127"/>
                <a:ea typeface="HY견고딕" pitchFamily="18" charset="-127"/>
              </a:rPr>
              <a:t>형</a:t>
            </a:r>
          </a:p>
          <a:p>
            <a:pPr algn="ctr"/>
            <a:r>
              <a:rPr lang="ko-KR" altLang="en-US" b="1" u="none" dirty="0"/>
              <a:t>한 사람이 모든</a:t>
            </a:r>
          </a:p>
          <a:p>
            <a:pPr algn="ctr"/>
            <a:r>
              <a:rPr lang="ko-KR" altLang="en-US" b="1" u="none" dirty="0"/>
              <a:t>사람에게 전달함</a:t>
            </a:r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>
            <a:off x="7020272" y="1412776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2" name="Text Box 8"/>
          <p:cNvSpPr txBox="1">
            <a:spLocks noChangeArrowheads="1"/>
          </p:cNvSpPr>
          <p:nvPr/>
        </p:nvSpPr>
        <p:spPr bwMode="auto">
          <a:xfrm>
            <a:off x="6948264" y="1466789"/>
            <a:ext cx="1872208" cy="954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ko-KR" altLang="en-US" sz="2000" b="1" u="none" dirty="0">
                <a:latin typeface="HY견고딕" pitchFamily="18" charset="-127"/>
                <a:ea typeface="HY견고딕" pitchFamily="18" charset="-127"/>
              </a:rPr>
              <a:t>군    집    형</a:t>
            </a:r>
          </a:p>
          <a:p>
            <a:pPr algn="ctr"/>
            <a:r>
              <a:rPr lang="ko-KR" altLang="en-US" b="1" u="none" dirty="0" smtClean="0"/>
              <a:t>선정된 사람에게</a:t>
            </a:r>
            <a:endParaRPr lang="ko-KR" altLang="en-US" b="1" u="none" dirty="0"/>
          </a:p>
          <a:p>
            <a:pPr algn="ctr"/>
            <a:r>
              <a:rPr lang="ko-KR" altLang="en-US" b="1" u="none" dirty="0"/>
              <a:t>전달함</a:t>
            </a:r>
          </a:p>
        </p:txBody>
      </p:sp>
      <p:sp>
        <p:nvSpPr>
          <p:cNvPr id="200713" name="Line 9"/>
          <p:cNvSpPr>
            <a:spLocks noChangeShapeType="1"/>
          </p:cNvSpPr>
          <p:nvPr/>
        </p:nvSpPr>
        <p:spPr bwMode="auto">
          <a:xfrm flipV="1">
            <a:off x="4499992" y="1398506"/>
            <a:ext cx="2002895" cy="1427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4" name="Text Box 10"/>
          <p:cNvSpPr txBox="1">
            <a:spLocks noChangeArrowheads="1"/>
          </p:cNvSpPr>
          <p:nvPr/>
        </p:nvSpPr>
        <p:spPr bwMode="auto">
          <a:xfrm>
            <a:off x="4355976" y="1466789"/>
            <a:ext cx="2448272" cy="9540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ko-KR" altLang="en-US" sz="2000" b="1" u="none" dirty="0">
                <a:latin typeface="HY견고딕" pitchFamily="18" charset="-127"/>
                <a:ea typeface="HY견고딕" pitchFamily="18" charset="-127"/>
              </a:rPr>
              <a:t>확    률    형</a:t>
            </a:r>
          </a:p>
          <a:p>
            <a:pPr algn="ctr"/>
            <a:r>
              <a:rPr lang="ko-KR" altLang="en-US" b="1" u="none" dirty="0"/>
              <a:t>각자가 무작위로</a:t>
            </a:r>
          </a:p>
          <a:p>
            <a:pPr algn="ctr"/>
            <a:r>
              <a:rPr lang="ko-KR" altLang="en-US" b="1" u="none" dirty="0"/>
              <a:t>다른 </a:t>
            </a:r>
            <a:r>
              <a:rPr lang="ko-KR" altLang="en-US" b="1" u="none" dirty="0" smtClean="0"/>
              <a:t>사람에게 전달함</a:t>
            </a:r>
            <a:endParaRPr lang="ko-KR" altLang="en-US" b="1" u="none" dirty="0"/>
          </a:p>
        </p:txBody>
      </p:sp>
      <p:sp>
        <p:nvSpPr>
          <p:cNvPr id="200715" name="Oval 11"/>
          <p:cNvSpPr>
            <a:spLocks noChangeArrowheads="1"/>
          </p:cNvSpPr>
          <p:nvPr/>
        </p:nvSpPr>
        <p:spPr bwMode="auto">
          <a:xfrm>
            <a:off x="7543800" y="3581400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6" name="Oval 12"/>
          <p:cNvSpPr>
            <a:spLocks noChangeArrowheads="1"/>
          </p:cNvSpPr>
          <p:nvPr/>
        </p:nvSpPr>
        <p:spPr bwMode="auto">
          <a:xfrm>
            <a:off x="8460432" y="3886200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7" name="Oval 13"/>
          <p:cNvSpPr>
            <a:spLocks noChangeArrowheads="1"/>
          </p:cNvSpPr>
          <p:nvPr/>
        </p:nvSpPr>
        <p:spPr bwMode="auto">
          <a:xfrm>
            <a:off x="7772400" y="58674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8" name="Oval 14"/>
          <p:cNvSpPr>
            <a:spLocks noChangeArrowheads="1"/>
          </p:cNvSpPr>
          <p:nvPr/>
        </p:nvSpPr>
        <p:spPr bwMode="auto">
          <a:xfrm>
            <a:off x="8244408" y="2827784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19" name="Oval 15"/>
          <p:cNvSpPr>
            <a:spLocks noChangeArrowheads="1"/>
          </p:cNvSpPr>
          <p:nvPr/>
        </p:nvSpPr>
        <p:spPr bwMode="auto">
          <a:xfrm>
            <a:off x="7696200" y="4953000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0" name="Oval 16"/>
          <p:cNvSpPr>
            <a:spLocks noChangeArrowheads="1"/>
          </p:cNvSpPr>
          <p:nvPr/>
        </p:nvSpPr>
        <p:spPr bwMode="auto">
          <a:xfrm>
            <a:off x="8460432" y="4725144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1" name="Oval 17"/>
          <p:cNvSpPr>
            <a:spLocks noChangeArrowheads="1"/>
          </p:cNvSpPr>
          <p:nvPr/>
        </p:nvSpPr>
        <p:spPr bwMode="auto">
          <a:xfrm>
            <a:off x="6553200" y="30480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2" name="Oval 18"/>
          <p:cNvSpPr>
            <a:spLocks noChangeArrowheads="1"/>
          </p:cNvSpPr>
          <p:nvPr/>
        </p:nvSpPr>
        <p:spPr bwMode="auto">
          <a:xfrm>
            <a:off x="5791200" y="35052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3" name="Oval 19"/>
          <p:cNvSpPr>
            <a:spLocks noChangeArrowheads="1"/>
          </p:cNvSpPr>
          <p:nvPr/>
        </p:nvSpPr>
        <p:spPr bwMode="auto">
          <a:xfrm>
            <a:off x="1752600" y="53340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4" name="Oval 20"/>
          <p:cNvSpPr>
            <a:spLocks noChangeArrowheads="1"/>
          </p:cNvSpPr>
          <p:nvPr/>
        </p:nvSpPr>
        <p:spPr bwMode="auto">
          <a:xfrm>
            <a:off x="762000" y="261176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5" name="Oval 21"/>
          <p:cNvSpPr>
            <a:spLocks noChangeArrowheads="1"/>
          </p:cNvSpPr>
          <p:nvPr/>
        </p:nvSpPr>
        <p:spPr bwMode="auto">
          <a:xfrm>
            <a:off x="762000" y="3962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6" name="Oval 22"/>
          <p:cNvSpPr>
            <a:spLocks noChangeArrowheads="1"/>
          </p:cNvSpPr>
          <p:nvPr/>
        </p:nvSpPr>
        <p:spPr bwMode="auto">
          <a:xfrm>
            <a:off x="762000" y="49530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7" name="Oval 23"/>
          <p:cNvSpPr>
            <a:spLocks noChangeArrowheads="1"/>
          </p:cNvSpPr>
          <p:nvPr/>
        </p:nvSpPr>
        <p:spPr bwMode="auto">
          <a:xfrm>
            <a:off x="762000" y="5867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8" name="Line 24"/>
          <p:cNvSpPr>
            <a:spLocks noChangeShapeType="1"/>
          </p:cNvSpPr>
          <p:nvPr/>
        </p:nvSpPr>
        <p:spPr bwMode="auto">
          <a:xfrm flipV="1">
            <a:off x="990600" y="5410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29" name="Line 25"/>
          <p:cNvSpPr>
            <a:spLocks noChangeShapeType="1"/>
          </p:cNvSpPr>
          <p:nvPr/>
        </p:nvSpPr>
        <p:spPr bwMode="auto">
          <a:xfrm flipV="1">
            <a:off x="971600" y="3068960"/>
            <a:ext cx="0" cy="8640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0" name="Line 26"/>
          <p:cNvSpPr>
            <a:spLocks noChangeShapeType="1"/>
          </p:cNvSpPr>
          <p:nvPr/>
        </p:nvSpPr>
        <p:spPr bwMode="auto">
          <a:xfrm flipH="1" flipV="1">
            <a:off x="990600" y="4419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1" name="Oval 27"/>
          <p:cNvSpPr>
            <a:spLocks noChangeArrowheads="1"/>
          </p:cNvSpPr>
          <p:nvPr/>
        </p:nvSpPr>
        <p:spPr bwMode="auto">
          <a:xfrm>
            <a:off x="6324600" y="4343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2" name="Oval 28"/>
          <p:cNvSpPr>
            <a:spLocks noChangeArrowheads="1"/>
          </p:cNvSpPr>
          <p:nvPr/>
        </p:nvSpPr>
        <p:spPr bwMode="auto">
          <a:xfrm>
            <a:off x="5715000" y="48006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3" name="Oval 29"/>
          <p:cNvSpPr>
            <a:spLocks noChangeArrowheads="1"/>
          </p:cNvSpPr>
          <p:nvPr/>
        </p:nvSpPr>
        <p:spPr bwMode="auto">
          <a:xfrm>
            <a:off x="5410200" y="2755776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4" name="Oval 30"/>
          <p:cNvSpPr>
            <a:spLocks noChangeArrowheads="1"/>
          </p:cNvSpPr>
          <p:nvPr/>
        </p:nvSpPr>
        <p:spPr bwMode="auto">
          <a:xfrm>
            <a:off x="4724400" y="3200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5" name="Oval 31"/>
          <p:cNvSpPr>
            <a:spLocks noChangeArrowheads="1"/>
          </p:cNvSpPr>
          <p:nvPr/>
        </p:nvSpPr>
        <p:spPr bwMode="auto">
          <a:xfrm>
            <a:off x="5334000" y="41910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6" name="Oval 32"/>
          <p:cNvSpPr>
            <a:spLocks noChangeArrowheads="1"/>
          </p:cNvSpPr>
          <p:nvPr/>
        </p:nvSpPr>
        <p:spPr bwMode="auto">
          <a:xfrm>
            <a:off x="4614866" y="4214818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7" name="Oval 33"/>
          <p:cNvSpPr>
            <a:spLocks noChangeArrowheads="1"/>
          </p:cNvSpPr>
          <p:nvPr/>
        </p:nvSpPr>
        <p:spPr bwMode="auto">
          <a:xfrm>
            <a:off x="5029200" y="50292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8" name="Oval 34"/>
          <p:cNvSpPr>
            <a:spLocks noChangeArrowheads="1"/>
          </p:cNvSpPr>
          <p:nvPr/>
        </p:nvSpPr>
        <p:spPr bwMode="auto">
          <a:xfrm>
            <a:off x="5486400" y="5867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39" name="Oval 35"/>
          <p:cNvSpPr>
            <a:spLocks noChangeArrowheads="1"/>
          </p:cNvSpPr>
          <p:nvPr/>
        </p:nvSpPr>
        <p:spPr bwMode="auto">
          <a:xfrm>
            <a:off x="3733800" y="56388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0" name="Oval 36"/>
          <p:cNvSpPr>
            <a:spLocks noChangeArrowheads="1"/>
          </p:cNvSpPr>
          <p:nvPr/>
        </p:nvSpPr>
        <p:spPr bwMode="auto">
          <a:xfrm>
            <a:off x="3657600" y="49530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1" name="Oval 37"/>
          <p:cNvSpPr>
            <a:spLocks noChangeArrowheads="1"/>
          </p:cNvSpPr>
          <p:nvPr/>
        </p:nvSpPr>
        <p:spPr bwMode="auto">
          <a:xfrm>
            <a:off x="3962400" y="39624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2" name="Oval 38"/>
          <p:cNvSpPr>
            <a:spLocks noChangeArrowheads="1"/>
          </p:cNvSpPr>
          <p:nvPr/>
        </p:nvSpPr>
        <p:spPr bwMode="auto">
          <a:xfrm>
            <a:off x="3505200" y="34290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3" name="Oval 39"/>
          <p:cNvSpPr>
            <a:spLocks noChangeArrowheads="1"/>
          </p:cNvSpPr>
          <p:nvPr/>
        </p:nvSpPr>
        <p:spPr bwMode="auto">
          <a:xfrm>
            <a:off x="2667000" y="2683768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4" name="Oval 40"/>
          <p:cNvSpPr>
            <a:spLocks noChangeArrowheads="1"/>
          </p:cNvSpPr>
          <p:nvPr/>
        </p:nvSpPr>
        <p:spPr bwMode="auto">
          <a:xfrm>
            <a:off x="1905000" y="32766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5" name="Oval 41"/>
          <p:cNvSpPr>
            <a:spLocks noChangeArrowheads="1"/>
          </p:cNvSpPr>
          <p:nvPr/>
        </p:nvSpPr>
        <p:spPr bwMode="auto">
          <a:xfrm>
            <a:off x="1600200" y="41910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6" name="Oval 42"/>
          <p:cNvSpPr>
            <a:spLocks noChangeArrowheads="1"/>
          </p:cNvSpPr>
          <p:nvPr/>
        </p:nvSpPr>
        <p:spPr bwMode="auto">
          <a:xfrm>
            <a:off x="2667000" y="5867400"/>
            <a:ext cx="457200" cy="4572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7" name="Line 43"/>
          <p:cNvSpPr>
            <a:spLocks noChangeShapeType="1"/>
          </p:cNvSpPr>
          <p:nvPr/>
        </p:nvSpPr>
        <p:spPr bwMode="auto">
          <a:xfrm flipV="1">
            <a:off x="3048000" y="4419600"/>
            <a:ext cx="9906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8" name="Line 44"/>
          <p:cNvSpPr>
            <a:spLocks noChangeShapeType="1"/>
          </p:cNvSpPr>
          <p:nvPr/>
        </p:nvSpPr>
        <p:spPr bwMode="auto">
          <a:xfrm flipV="1">
            <a:off x="2971800" y="3886200"/>
            <a:ext cx="6096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49" name="Line 45"/>
          <p:cNvSpPr>
            <a:spLocks noChangeShapeType="1"/>
          </p:cNvSpPr>
          <p:nvPr/>
        </p:nvSpPr>
        <p:spPr bwMode="auto">
          <a:xfrm flipH="1" flipV="1">
            <a:off x="2895600" y="3192016"/>
            <a:ext cx="20216" cy="26852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0" name="Line 46"/>
          <p:cNvSpPr>
            <a:spLocks noChangeShapeType="1"/>
          </p:cNvSpPr>
          <p:nvPr/>
        </p:nvSpPr>
        <p:spPr bwMode="auto">
          <a:xfrm flipV="1">
            <a:off x="3124200" y="54102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1" name="Line 47"/>
          <p:cNvSpPr>
            <a:spLocks noChangeShapeType="1"/>
          </p:cNvSpPr>
          <p:nvPr/>
        </p:nvSpPr>
        <p:spPr bwMode="auto">
          <a:xfrm flipH="1" flipV="1">
            <a:off x="2133600" y="5715000"/>
            <a:ext cx="533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2" name="Line 48"/>
          <p:cNvSpPr>
            <a:spLocks noChangeShapeType="1"/>
          </p:cNvSpPr>
          <p:nvPr/>
        </p:nvSpPr>
        <p:spPr bwMode="auto">
          <a:xfrm flipH="1" flipV="1">
            <a:off x="2209800" y="3733800"/>
            <a:ext cx="6096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3" name="Line 49"/>
          <p:cNvSpPr>
            <a:spLocks noChangeShapeType="1"/>
          </p:cNvSpPr>
          <p:nvPr/>
        </p:nvSpPr>
        <p:spPr bwMode="auto">
          <a:xfrm flipH="1" flipV="1">
            <a:off x="1981200" y="4648200"/>
            <a:ext cx="6858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4" name="Line 50"/>
          <p:cNvSpPr>
            <a:spLocks noChangeShapeType="1"/>
          </p:cNvSpPr>
          <p:nvPr/>
        </p:nvSpPr>
        <p:spPr bwMode="auto">
          <a:xfrm flipV="1">
            <a:off x="3124200" y="5943600"/>
            <a:ext cx="609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5" name="Line 51"/>
          <p:cNvSpPr>
            <a:spLocks noChangeShapeType="1"/>
          </p:cNvSpPr>
          <p:nvPr/>
        </p:nvSpPr>
        <p:spPr bwMode="auto">
          <a:xfrm flipV="1">
            <a:off x="5867400" y="4800600"/>
            <a:ext cx="6858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6" name="Line 52"/>
          <p:cNvSpPr>
            <a:spLocks noChangeShapeType="1"/>
          </p:cNvSpPr>
          <p:nvPr/>
        </p:nvSpPr>
        <p:spPr bwMode="auto">
          <a:xfrm flipH="1" flipV="1">
            <a:off x="5334000" y="54864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7" name="Line 53"/>
          <p:cNvSpPr>
            <a:spLocks noChangeShapeType="1"/>
          </p:cNvSpPr>
          <p:nvPr/>
        </p:nvSpPr>
        <p:spPr bwMode="auto">
          <a:xfrm flipH="1" flipV="1">
            <a:off x="4857752" y="4714884"/>
            <a:ext cx="214314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8" name="Line 54"/>
          <p:cNvSpPr>
            <a:spLocks noChangeShapeType="1"/>
          </p:cNvSpPr>
          <p:nvPr/>
        </p:nvSpPr>
        <p:spPr bwMode="auto">
          <a:xfrm flipV="1">
            <a:off x="5334000" y="46482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59" name="Line 55"/>
          <p:cNvSpPr>
            <a:spLocks noChangeShapeType="1"/>
          </p:cNvSpPr>
          <p:nvPr/>
        </p:nvSpPr>
        <p:spPr bwMode="auto">
          <a:xfrm flipH="1" flipV="1">
            <a:off x="6172200" y="39624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3" name="Oval 59"/>
          <p:cNvSpPr>
            <a:spLocks noChangeArrowheads="1"/>
          </p:cNvSpPr>
          <p:nvPr/>
        </p:nvSpPr>
        <p:spPr bwMode="auto">
          <a:xfrm>
            <a:off x="6858000" y="5181600"/>
            <a:ext cx="457200" cy="457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4" name="Line 60"/>
          <p:cNvSpPr>
            <a:spLocks noChangeShapeType="1"/>
          </p:cNvSpPr>
          <p:nvPr/>
        </p:nvSpPr>
        <p:spPr bwMode="auto">
          <a:xfrm flipH="1" flipV="1">
            <a:off x="7924800" y="54102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5" name="Line 61"/>
          <p:cNvSpPr>
            <a:spLocks noChangeShapeType="1"/>
          </p:cNvSpPr>
          <p:nvPr/>
        </p:nvSpPr>
        <p:spPr bwMode="auto">
          <a:xfrm flipV="1">
            <a:off x="8172400" y="5157192"/>
            <a:ext cx="360040" cy="7536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6" name="Line 62"/>
          <p:cNvSpPr>
            <a:spLocks noChangeShapeType="1"/>
          </p:cNvSpPr>
          <p:nvPr/>
        </p:nvSpPr>
        <p:spPr bwMode="auto">
          <a:xfrm flipH="1" flipV="1">
            <a:off x="7162800" y="5638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7" name="Line 63"/>
          <p:cNvSpPr>
            <a:spLocks noChangeShapeType="1"/>
          </p:cNvSpPr>
          <p:nvPr/>
        </p:nvSpPr>
        <p:spPr bwMode="auto">
          <a:xfrm flipV="1">
            <a:off x="8748464" y="4343400"/>
            <a:ext cx="0" cy="381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8" name="Line 64"/>
          <p:cNvSpPr>
            <a:spLocks noChangeShapeType="1"/>
          </p:cNvSpPr>
          <p:nvPr/>
        </p:nvSpPr>
        <p:spPr bwMode="auto">
          <a:xfrm flipH="1" flipV="1">
            <a:off x="7924800" y="4038600"/>
            <a:ext cx="607640" cy="7585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0769" name="Line 65"/>
          <p:cNvSpPr>
            <a:spLocks noChangeShapeType="1"/>
          </p:cNvSpPr>
          <p:nvPr/>
        </p:nvSpPr>
        <p:spPr bwMode="auto">
          <a:xfrm flipV="1">
            <a:off x="7956376" y="3192016"/>
            <a:ext cx="357808" cy="453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6" name="Line 51"/>
          <p:cNvSpPr>
            <a:spLocks noChangeShapeType="1"/>
          </p:cNvSpPr>
          <p:nvPr/>
        </p:nvSpPr>
        <p:spPr bwMode="auto">
          <a:xfrm flipV="1">
            <a:off x="6715140" y="3571876"/>
            <a:ext cx="71438" cy="9286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4" name="Rectangle 12"/>
          <p:cNvSpPr>
            <a:spLocks noChangeArrowheads="1"/>
          </p:cNvSpPr>
          <p:nvPr/>
        </p:nvSpPr>
        <p:spPr bwMode="auto">
          <a:xfrm>
            <a:off x="214282" y="764704"/>
            <a:ext cx="3429024" cy="49949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Grapevine</a:t>
            </a:r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의 종류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419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28596" y="1776298"/>
            <a:ext cx="7786742" cy="12926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A1E4F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충고 네트워크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업무상 필요한 정보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기술적 지식 질의 응답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algn="just">
              <a:lnSpc>
                <a:spcPct val="130000"/>
              </a:lnSpc>
              <a:buFontTx/>
              <a:buChar char="-"/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신뢰 네트워크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갈등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조직정치 관련 미묘한 사안 소문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algn="just">
              <a:lnSpc>
                <a:spcPct val="13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커뮤니케이션 네트워크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공지사항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일상적인 사안 교류</a:t>
            </a:r>
            <a:endParaRPr lang="en-US" altLang="ko-KR" sz="20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57158" y="3861048"/>
            <a:ext cx="621510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언제 비공식 네트워크를 이용하는가</a:t>
            </a: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?</a:t>
            </a:r>
            <a:endParaRPr lang="en-US" altLang="ko-KR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57158" y="4327807"/>
            <a:ext cx="7786742" cy="14054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A1E4F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멤버들 자신과 직접 관련되고 중요한 사안일 때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멤버들에게 불안감을 갖게 할 소지가 있는 사안일 때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명확히 결정되지 않고 아직 애매모호한 상태에 있는 사안일 때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20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28596" y="1268760"/>
            <a:ext cx="2928958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비공식 네트워크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31008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35150" y="964779"/>
            <a:ext cx="5832475" cy="808037"/>
            <a:chOff x="340" y="665"/>
            <a:chExt cx="1361" cy="316"/>
          </a:xfrm>
        </p:grpSpPr>
        <p:sp>
          <p:nvSpPr>
            <p:cNvPr id="29704" name="AutoShape 3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29705" name="AutoShape 4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793605" name="Text Box 5"/>
          <p:cNvSpPr txBox="1">
            <a:spLocks noChangeArrowheads="1"/>
          </p:cNvSpPr>
          <p:nvPr/>
        </p:nvSpPr>
        <p:spPr bwMode="white">
          <a:xfrm>
            <a:off x="2884488" y="1100006"/>
            <a:ext cx="4495800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lIns="18000" tIns="18000" rIns="18000" bIns="18000">
            <a:spAutoFit/>
          </a:bodyPr>
          <a:lstStyle/>
          <a:p>
            <a:pPr marL="457200" indent="-457200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altLang="ko-KR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II</a:t>
            </a:r>
            <a:r>
              <a:rPr lang="en-US" altLang="ko-KR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. </a:t>
            </a:r>
            <a:r>
              <a:rPr lang="ko-KR" altLang="en-US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커뮤니케이션 방법</a:t>
            </a:r>
            <a:endParaRPr lang="ko-KR" altLang="en-US" sz="3200" b="1" dirty="0">
              <a:solidFill>
                <a:srgbClr val="FFC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93607" name="AutoShape 7"/>
          <p:cNvSpPr>
            <a:spLocks noChangeArrowheads="1"/>
          </p:cNvSpPr>
          <p:nvPr/>
        </p:nvSpPr>
        <p:spPr bwMode="gray">
          <a:xfrm>
            <a:off x="2428860" y="2134245"/>
            <a:ext cx="4643470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언어 커뮤니케이션</a:t>
            </a:r>
          </a:p>
        </p:txBody>
      </p:sp>
      <p:sp>
        <p:nvSpPr>
          <p:cNvPr id="793608" name="AutoShape 8"/>
          <p:cNvSpPr>
            <a:spLocks noChangeArrowheads="1"/>
          </p:cNvSpPr>
          <p:nvPr/>
        </p:nvSpPr>
        <p:spPr bwMode="gray">
          <a:xfrm>
            <a:off x="2478092" y="3358381"/>
            <a:ext cx="4594238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pattFill prst="pct75">
              <a:fgClr>
                <a:srgbClr val="EC9AE6"/>
              </a:fgClr>
              <a:bgClr>
                <a:srgbClr val="FFFFFF"/>
              </a:bgClr>
            </a:patt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비언어 커뮤니케이션 </a:t>
            </a:r>
          </a:p>
        </p:txBody>
      </p:sp>
    </p:spTree>
    <p:extLst>
      <p:ext uri="{BB962C8B-B14F-4D97-AF65-F5344CB8AC3E}">
        <p14:creationId xmlns:p14="http://schemas.microsoft.com/office/powerpoint/2010/main" xmlns="" val="306949346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Oval 2"/>
          <p:cNvSpPr>
            <a:spLocks noChangeArrowheads="1"/>
          </p:cNvSpPr>
          <p:nvPr/>
        </p:nvSpPr>
        <p:spPr bwMode="auto">
          <a:xfrm>
            <a:off x="1763837" y="2420615"/>
            <a:ext cx="791939" cy="7923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ko-KR" altLang="en-US" sz="2800" dirty="0">
                <a:latin typeface="HY견고딕" pitchFamily="18" charset="-127"/>
                <a:ea typeface="HY견고딕" pitchFamily="18" charset="-127"/>
              </a:rPr>
              <a:t>말</a:t>
            </a:r>
          </a:p>
        </p:txBody>
      </p:sp>
      <p:sp>
        <p:nvSpPr>
          <p:cNvPr id="538627" name="Oval 3"/>
          <p:cNvSpPr>
            <a:spLocks noChangeArrowheads="1"/>
          </p:cNvSpPr>
          <p:nvPr/>
        </p:nvSpPr>
        <p:spPr bwMode="auto">
          <a:xfrm>
            <a:off x="2988816" y="2338090"/>
            <a:ext cx="863104" cy="7308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ko-KR" altLang="en-US" sz="2800" dirty="0">
                <a:latin typeface="HY견고딕" pitchFamily="18" charset="-127"/>
                <a:ea typeface="HY견고딕" pitchFamily="18" charset="-127"/>
              </a:rPr>
              <a:t>글</a:t>
            </a:r>
          </a:p>
        </p:txBody>
      </p:sp>
      <p:sp>
        <p:nvSpPr>
          <p:cNvPr id="538628" name="Oval 4"/>
          <p:cNvSpPr>
            <a:spLocks noChangeArrowheads="1"/>
          </p:cNvSpPr>
          <p:nvPr/>
        </p:nvSpPr>
        <p:spPr bwMode="auto">
          <a:xfrm>
            <a:off x="4838700" y="5877272"/>
            <a:ext cx="1173460" cy="360016"/>
          </a:xfrm>
          <a:prstGeom prst="ellipse">
            <a:avLst/>
          </a:prstGeom>
          <a:solidFill>
            <a:srgbClr val="070507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endParaRPr lang="ko-KR" altLang="en-US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38629" name="Oval 5"/>
          <p:cNvSpPr>
            <a:spLocks noChangeArrowheads="1"/>
          </p:cNvSpPr>
          <p:nvPr/>
        </p:nvSpPr>
        <p:spPr bwMode="auto">
          <a:xfrm>
            <a:off x="3973513" y="4509120"/>
            <a:ext cx="1678607" cy="1609105"/>
          </a:xfrm>
          <a:prstGeom prst="ellipse">
            <a:avLst/>
          </a:prstGeom>
          <a:gradFill rotWithShape="1">
            <a:gsLst>
              <a:gs pos="0">
                <a:srgbClr val="61347C"/>
              </a:gs>
              <a:gs pos="100000">
                <a:srgbClr val="0B070B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ko-KR" altLang="en-US" sz="3600" dirty="0">
                <a:solidFill>
                  <a:srgbClr val="FFFF00"/>
                </a:solidFill>
                <a:latin typeface="휴먼둥근헤드라인" pitchFamily="18" charset="-127"/>
                <a:ea typeface="휴먼둥근헤드라인" pitchFamily="18" charset="-127"/>
              </a:rPr>
              <a:t>도구</a:t>
            </a:r>
          </a:p>
        </p:txBody>
      </p:sp>
      <p:sp>
        <p:nvSpPr>
          <p:cNvPr id="538632" name="Rectangle 8"/>
          <p:cNvSpPr>
            <a:spLocks noChangeArrowheads="1"/>
          </p:cNvSpPr>
          <p:nvPr/>
        </p:nvSpPr>
        <p:spPr bwMode="auto">
          <a:xfrm>
            <a:off x="2124770" y="4364038"/>
            <a:ext cx="4535462" cy="241300"/>
          </a:xfrm>
          <a:prstGeom prst="rect">
            <a:avLst/>
          </a:prstGeom>
          <a:gradFill rotWithShape="1">
            <a:gsLst>
              <a:gs pos="0">
                <a:srgbClr val="340034"/>
              </a:gs>
              <a:gs pos="100000">
                <a:srgbClr val="0B070B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20999999" lon="0" rev="0"/>
            </a:camera>
            <a:lightRig rig="legacyFlat2" dir="t"/>
          </a:scene3d>
          <a:sp3d extrusionH="3630600" prstMaterial="legacyPlastic">
            <a:bevelT w="13500" h="13500" prst="angle"/>
            <a:bevelB w="13500" h="13500" prst="angle"/>
            <a:extrusionClr>
              <a:srgbClr val="560056"/>
            </a:extrusionClr>
          </a:sp3d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o-KR" altLang="ko-KR" sz="2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38633" name="Oval 9"/>
          <p:cNvSpPr>
            <a:spLocks noChangeArrowheads="1"/>
          </p:cNvSpPr>
          <p:nvPr/>
        </p:nvSpPr>
        <p:spPr bwMode="auto">
          <a:xfrm>
            <a:off x="2914278" y="3929063"/>
            <a:ext cx="1009650" cy="290512"/>
          </a:xfrm>
          <a:prstGeom prst="ellipse">
            <a:avLst/>
          </a:prstGeom>
          <a:solidFill>
            <a:srgbClr val="070507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endParaRPr lang="ko-KR" altLang="en-US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38634" name="Oval 10"/>
          <p:cNvSpPr>
            <a:spLocks noChangeArrowheads="1"/>
          </p:cNvSpPr>
          <p:nvPr/>
        </p:nvSpPr>
        <p:spPr bwMode="auto">
          <a:xfrm>
            <a:off x="2364433" y="2996952"/>
            <a:ext cx="1271463" cy="115118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ko-KR" altLang="en-US" sz="2800" dirty="0">
                <a:latin typeface="휴먼둥근헤드라인" pitchFamily="18" charset="-127"/>
                <a:ea typeface="휴먼둥근헤드라인" pitchFamily="18" charset="-127"/>
              </a:rPr>
              <a:t>언어</a:t>
            </a:r>
          </a:p>
        </p:txBody>
      </p:sp>
      <p:sp>
        <p:nvSpPr>
          <p:cNvPr id="538639" name="PubRRectCallout"/>
          <p:cNvSpPr>
            <a:spLocks noEditPoints="1" noChangeArrowheads="1"/>
          </p:cNvSpPr>
          <p:nvPr/>
        </p:nvSpPr>
        <p:spPr bwMode="auto">
          <a:xfrm>
            <a:off x="1549400" y="1628800"/>
            <a:ext cx="1150391" cy="72008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ko-KR" sz="3200" i="1" dirty="0">
                <a:solidFill>
                  <a:srgbClr val="B2B2B2"/>
                </a:solidFill>
                <a:latin typeface="-바겐세일B" pitchFamily="18" charset="-127"/>
                <a:ea typeface="-바겐세일B" pitchFamily="18" charset="-127"/>
              </a:rPr>
              <a:t> </a:t>
            </a:r>
            <a:r>
              <a:rPr lang="ko-KR" altLang="en-US" sz="3200" b="1" dirty="0">
                <a:latin typeface="HY견고딕" pitchFamily="18" charset="-127"/>
                <a:ea typeface="HY견고딕" pitchFamily="18" charset="-127"/>
              </a:rPr>
              <a:t>구두</a:t>
            </a:r>
          </a:p>
        </p:txBody>
      </p:sp>
      <p:sp>
        <p:nvSpPr>
          <p:cNvPr id="538640" name="PubRRectCallout"/>
          <p:cNvSpPr>
            <a:spLocks noEditPoints="1" noChangeArrowheads="1"/>
          </p:cNvSpPr>
          <p:nvPr/>
        </p:nvSpPr>
        <p:spPr bwMode="auto">
          <a:xfrm flipH="1">
            <a:off x="2960438" y="1628800"/>
            <a:ext cx="1035498" cy="72008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o-KR" altLang="en-US" sz="3200" b="1" dirty="0">
                <a:latin typeface="HY견고딕" pitchFamily="18" charset="-127"/>
                <a:ea typeface="HY견고딕" pitchFamily="18" charset="-127"/>
              </a:rPr>
              <a:t>문서</a:t>
            </a:r>
          </a:p>
        </p:txBody>
      </p:sp>
      <p:sp>
        <p:nvSpPr>
          <p:cNvPr id="538650" name="AutoShape 26"/>
          <p:cNvSpPr>
            <a:spLocks noChangeArrowheads="1"/>
          </p:cNvSpPr>
          <p:nvPr/>
        </p:nvSpPr>
        <p:spPr bwMode="gray">
          <a:xfrm>
            <a:off x="2282588" y="838101"/>
            <a:ext cx="466567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0AAE9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언어 커뮤니케이션</a:t>
            </a:r>
          </a:p>
        </p:txBody>
      </p:sp>
    </p:spTree>
    <p:extLst>
      <p:ext uri="{BB962C8B-B14F-4D97-AF65-F5344CB8AC3E}">
        <p14:creationId xmlns:p14="http://schemas.microsoft.com/office/powerpoint/2010/main" xmlns="" val="412585068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39" grpId="0" animBg="1"/>
      <p:bldP spid="5386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ChangeArrowheads="1"/>
          </p:cNvSpPr>
          <p:nvPr/>
        </p:nvSpPr>
        <p:spPr bwMode="auto">
          <a:xfrm>
            <a:off x="3143240" y="1196752"/>
            <a:ext cx="2786082" cy="5751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ko-KR" altLang="en-US" sz="2800" dirty="0">
                <a:effectLst/>
                <a:latin typeface="HY견고딕" pitchFamily="18" charset="-127"/>
                <a:ea typeface="HY견고딕" pitchFamily="18" charset="-127"/>
              </a:rPr>
              <a:t>기록문화</a:t>
            </a:r>
          </a:p>
        </p:txBody>
      </p:sp>
      <p:pic>
        <p:nvPicPr>
          <p:cNvPr id="578566" name="Picture 6" descr="이야기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786058"/>
            <a:ext cx="3632074" cy="2515150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</p:pic>
      <p:sp>
        <p:nvSpPr>
          <p:cNvPr id="578567" name="Rectangle 7"/>
          <p:cNvSpPr>
            <a:spLocks noChangeArrowheads="1"/>
          </p:cNvSpPr>
          <p:nvPr/>
        </p:nvSpPr>
        <p:spPr bwMode="auto">
          <a:xfrm>
            <a:off x="357159" y="2708920"/>
            <a:ext cx="4286850" cy="2592288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 wrap="none" anchor="ctr">
            <a:flatTx/>
          </a:bodyPr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2477378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7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31" name="Rectangle 27"/>
          <p:cNvSpPr>
            <a:spLocks noChangeArrowheads="1"/>
          </p:cNvSpPr>
          <p:nvPr/>
        </p:nvSpPr>
        <p:spPr bwMode="auto">
          <a:xfrm>
            <a:off x="1857356" y="2091620"/>
            <a:ext cx="5580062" cy="37856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7D3F4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indent="179388">
              <a:lnSpc>
                <a:spcPct val="200000"/>
              </a:lnSpc>
              <a:defRPr/>
            </a:pP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 ◆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인터넷 </a:t>
            </a: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   ◆ 전자우편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(e-mail)</a:t>
            </a:r>
            <a:endParaRPr lang="ko-KR" altLang="en-US" sz="24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   ◆ 원격화상회의 </a:t>
            </a: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   ◆ 원격이동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     ◆ 종합전산망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AutoShape 44"/>
          <p:cNvSpPr>
            <a:spLocks noChangeArrowheads="1"/>
          </p:cNvSpPr>
          <p:nvPr/>
        </p:nvSpPr>
        <p:spPr bwMode="auto">
          <a:xfrm>
            <a:off x="2571736" y="997531"/>
            <a:ext cx="4335462" cy="703277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전자 커뮤니케이션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807256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31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43213" y="980654"/>
            <a:ext cx="3673475" cy="7921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4000" b="1" dirty="0" smtClean="0">
                <a:latin typeface="HY견고딕" pitchFamily="18" charset="-127"/>
                <a:ea typeface="HY견고딕" pitchFamily="18" charset="-127"/>
              </a:rPr>
              <a:t>목 차</a:t>
            </a:r>
            <a:endParaRPr lang="en-US" altLang="ko-KR" sz="4000" b="1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63713" y="3213100"/>
            <a:ext cx="5832475" cy="808038"/>
            <a:chOff x="340" y="665"/>
            <a:chExt cx="1361" cy="316"/>
          </a:xfrm>
        </p:grpSpPr>
        <p:sp>
          <p:nvSpPr>
            <p:cNvPr id="6166" name="AutoShape 4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6167" name="AutoShape 5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755718" name="Text Box 6"/>
          <p:cNvSpPr txBox="1">
            <a:spLocks noChangeArrowheads="1"/>
          </p:cNvSpPr>
          <p:nvPr/>
        </p:nvSpPr>
        <p:spPr bwMode="white">
          <a:xfrm>
            <a:off x="1928794" y="3357563"/>
            <a:ext cx="5357850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marL="457200" indent="-457200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altLang="ko-KR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II</a:t>
            </a:r>
            <a:r>
              <a:rPr lang="en-US" altLang="ko-KR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. </a:t>
            </a:r>
            <a:r>
              <a:rPr lang="ko-KR" altLang="en-US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 커뮤니케이션의  </a:t>
            </a:r>
            <a:r>
              <a:rPr lang="ko-KR" altLang="en-US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방법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763713" y="4149725"/>
            <a:ext cx="5832475" cy="808038"/>
            <a:chOff x="340" y="665"/>
            <a:chExt cx="1361" cy="316"/>
          </a:xfrm>
        </p:grpSpPr>
        <p:sp>
          <p:nvSpPr>
            <p:cNvPr id="6164" name="AutoShape 9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6165" name="AutoShape 10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755723" name="Text Box 11"/>
          <p:cNvSpPr txBox="1">
            <a:spLocks noChangeArrowheads="1"/>
          </p:cNvSpPr>
          <p:nvPr/>
        </p:nvSpPr>
        <p:spPr bwMode="white">
          <a:xfrm>
            <a:off x="1857356" y="4294188"/>
            <a:ext cx="5116536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marL="457200" indent="-457200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ko-KR" altLang="en-US" sz="3200" dirty="0" smtClean="0">
                <a:solidFill>
                  <a:srgbClr val="DDDDDD"/>
                </a:solidFill>
                <a:latin typeface="가을체" pitchFamily="18" charset="-127"/>
                <a:ea typeface="가을체" pitchFamily="18" charset="-127"/>
              </a:rPr>
              <a:t> </a:t>
            </a:r>
            <a:r>
              <a:rPr lang="en-US" altLang="ko-KR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III</a:t>
            </a:r>
            <a:r>
              <a:rPr lang="en-US" altLang="ko-KR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. </a:t>
            </a:r>
            <a:r>
              <a:rPr lang="ko-KR" altLang="en-US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커뮤니케이션 </a:t>
            </a:r>
            <a:r>
              <a:rPr lang="ko-KR" altLang="en-US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개선방안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763713" y="2276475"/>
            <a:ext cx="5832475" cy="808038"/>
            <a:chOff x="340" y="665"/>
            <a:chExt cx="1361" cy="316"/>
          </a:xfrm>
        </p:grpSpPr>
        <p:sp>
          <p:nvSpPr>
            <p:cNvPr id="6162" name="AutoShape 14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6163" name="AutoShape 15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763713" y="2263772"/>
            <a:ext cx="5832475" cy="808038"/>
            <a:chOff x="340" y="665"/>
            <a:chExt cx="1361" cy="316"/>
          </a:xfrm>
        </p:grpSpPr>
        <p:sp>
          <p:nvSpPr>
            <p:cNvPr id="6158" name="AutoShape 17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gradFill rotWithShape="1">
              <a:gsLst>
                <a:gs pos="0">
                  <a:srgbClr val="660066"/>
                </a:gs>
                <a:gs pos="50000">
                  <a:srgbClr val="955776"/>
                </a:gs>
                <a:gs pos="100000">
                  <a:srgbClr val="660066"/>
                </a:gs>
              </a:gsLst>
              <a:lin ang="0" scaled="1"/>
            </a:gradFill>
            <a:ln w="19050">
              <a:solidFill>
                <a:schemeClr val="bg1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55730" name="AutoShape 18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0066">
                    <a:alpha val="41000"/>
                  </a:srgbClr>
                </a:gs>
                <a:gs pos="50000">
                  <a:srgbClr val="955776"/>
                </a:gs>
                <a:gs pos="100000">
                  <a:srgbClr val="660066">
                    <a:alpha val="4100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755731" name="Text Box 19"/>
          <p:cNvSpPr txBox="1">
            <a:spLocks noChangeArrowheads="1"/>
          </p:cNvSpPr>
          <p:nvPr/>
        </p:nvSpPr>
        <p:spPr bwMode="white">
          <a:xfrm>
            <a:off x="1928794" y="2420938"/>
            <a:ext cx="4495800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lIns="18000" tIns="18000" rIns="18000" bIns="18000">
            <a:spAutoFit/>
          </a:bodyPr>
          <a:lstStyle/>
          <a:p>
            <a:pPr marL="457200" indent="-457200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ko-KR" altLang="en-US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</a:t>
            </a:r>
            <a:r>
              <a:rPr lang="en-US" altLang="ko-KR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. </a:t>
            </a:r>
            <a:r>
              <a:rPr lang="ko-KR" altLang="en-US" sz="3200" b="1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기초적 이해</a:t>
            </a:r>
            <a:endParaRPr lang="ko-KR" altLang="en-US" sz="3200" b="1" dirty="0">
              <a:solidFill>
                <a:srgbClr val="FFC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157" name="Rectangle 26"/>
          <p:cNvSpPr>
            <a:spLocks noChangeArrowheads="1"/>
          </p:cNvSpPr>
          <p:nvPr/>
        </p:nvSpPr>
        <p:spPr bwMode="auto">
          <a:xfrm>
            <a:off x="2916238" y="1051520"/>
            <a:ext cx="3527425" cy="649288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7760407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300" name="AutoShape 36"/>
          <p:cNvSpPr>
            <a:spLocks noChangeArrowheads="1"/>
          </p:cNvSpPr>
          <p:nvPr/>
        </p:nvSpPr>
        <p:spPr bwMode="auto">
          <a:xfrm>
            <a:off x="2627313" y="4082202"/>
            <a:ext cx="4335462" cy="642942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무의식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커뮤니케이션</a:t>
            </a:r>
          </a:p>
        </p:txBody>
      </p:sp>
      <p:sp>
        <p:nvSpPr>
          <p:cNvPr id="523308" name="AutoShape 44"/>
          <p:cNvSpPr>
            <a:spLocks noChangeArrowheads="1"/>
          </p:cNvSpPr>
          <p:nvPr/>
        </p:nvSpPr>
        <p:spPr bwMode="auto">
          <a:xfrm>
            <a:off x="2627313" y="1933635"/>
            <a:ext cx="4335462" cy="703277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비언어의 종류</a:t>
            </a:r>
          </a:p>
        </p:txBody>
      </p:sp>
      <p:sp>
        <p:nvSpPr>
          <p:cNvPr id="523316" name="AutoShape 52"/>
          <p:cNvSpPr>
            <a:spLocks noChangeArrowheads="1"/>
          </p:cNvSpPr>
          <p:nvPr/>
        </p:nvSpPr>
        <p:spPr bwMode="auto">
          <a:xfrm>
            <a:off x="2627313" y="3077262"/>
            <a:ext cx="4335462" cy="639770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준 언어</a:t>
            </a: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gray">
          <a:xfrm>
            <a:off x="2339752" y="910109"/>
            <a:ext cx="5072098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pattFill prst="pct75">
              <a:fgClr>
                <a:srgbClr val="EC9AE6"/>
              </a:fgClr>
              <a:bgClr>
                <a:srgbClr val="FFFFFF"/>
              </a:bgClr>
            </a:patt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비언어 커뮤니케이션 </a:t>
            </a:r>
          </a:p>
        </p:txBody>
      </p:sp>
    </p:spTree>
    <p:extLst>
      <p:ext uri="{BB962C8B-B14F-4D97-AF65-F5344CB8AC3E}">
        <p14:creationId xmlns:p14="http://schemas.microsoft.com/office/powerpoint/2010/main" xmlns="" val="3956965569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3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3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300" grpId="0" animBg="1"/>
      <p:bldP spid="523308" grpId="0" animBg="1"/>
      <p:bldP spid="5233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9"/>
          <p:cNvSpPr>
            <a:spLocks noChangeArrowheads="1"/>
          </p:cNvSpPr>
          <p:nvPr/>
        </p:nvSpPr>
        <p:spPr bwMode="auto">
          <a:xfrm>
            <a:off x="4333875" y="4002583"/>
            <a:ext cx="1009650" cy="29051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6083" name="Oval 10"/>
          <p:cNvSpPr>
            <a:spLocks noChangeArrowheads="1"/>
          </p:cNvSpPr>
          <p:nvPr/>
        </p:nvSpPr>
        <p:spPr bwMode="auto">
          <a:xfrm>
            <a:off x="3759200" y="2841551"/>
            <a:ext cx="1487488" cy="1379537"/>
          </a:xfrm>
          <a:prstGeom prst="ellipse">
            <a:avLst/>
          </a:prstGeom>
          <a:gradFill rotWithShape="1">
            <a:gsLst>
              <a:gs pos="0">
                <a:srgbClr val="583D59"/>
              </a:gs>
              <a:gs pos="100000">
                <a:srgbClr val="000000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800">
                <a:solidFill>
                  <a:srgbClr val="BAB7C3"/>
                </a:solidFill>
                <a:latin typeface="휴먼둥근헤드라인" pitchFamily="18" charset="-127"/>
                <a:ea typeface="휴먼둥근헤드라인" pitchFamily="18" charset="-127"/>
              </a:rPr>
              <a:t>비언어</a:t>
            </a:r>
          </a:p>
        </p:txBody>
      </p:sp>
      <p:sp>
        <p:nvSpPr>
          <p:cNvPr id="46084" name="Oval 13"/>
          <p:cNvSpPr>
            <a:spLocks noChangeArrowheads="1"/>
          </p:cNvSpPr>
          <p:nvPr/>
        </p:nvSpPr>
        <p:spPr bwMode="auto">
          <a:xfrm>
            <a:off x="3779838" y="2841550"/>
            <a:ext cx="1487487" cy="1379538"/>
          </a:xfrm>
          <a:prstGeom prst="ellipse">
            <a:avLst/>
          </a:prstGeom>
          <a:gradFill rotWithShape="1">
            <a:gsLst>
              <a:gs pos="0">
                <a:srgbClr val="EF4173"/>
              </a:gs>
              <a:gs pos="100000">
                <a:srgbClr val="140207"/>
              </a:gs>
            </a:gsLst>
            <a:path path="rect">
              <a:fillToRect r="100000" b="10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800">
                <a:solidFill>
                  <a:srgbClr val="BAB7C3"/>
                </a:solidFill>
                <a:latin typeface="휴먼둥근헤드라인" pitchFamily="18" charset="-127"/>
                <a:ea typeface="휴먼둥근헤드라인" pitchFamily="18" charset="-127"/>
              </a:rPr>
              <a:t>비언어</a:t>
            </a:r>
          </a:p>
        </p:txBody>
      </p:sp>
      <p:sp>
        <p:nvSpPr>
          <p:cNvPr id="46085" name="Oval 14"/>
          <p:cNvSpPr>
            <a:spLocks noChangeArrowheads="1"/>
          </p:cNvSpPr>
          <p:nvPr/>
        </p:nvSpPr>
        <p:spPr bwMode="auto">
          <a:xfrm>
            <a:off x="3802063" y="2841550"/>
            <a:ext cx="1487487" cy="1379538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800" dirty="0">
                <a:latin typeface="휴먼둥근헤드라인" pitchFamily="18" charset="-127"/>
                <a:ea typeface="휴먼둥근헤드라인" pitchFamily="18" charset="-127"/>
              </a:rPr>
              <a:t>비언어</a:t>
            </a:r>
          </a:p>
        </p:txBody>
      </p:sp>
      <p:sp>
        <p:nvSpPr>
          <p:cNvPr id="525333" name="Oval 21"/>
          <p:cNvSpPr>
            <a:spLocks noChangeArrowheads="1"/>
          </p:cNvSpPr>
          <p:nvPr/>
        </p:nvSpPr>
        <p:spPr bwMode="auto">
          <a:xfrm>
            <a:off x="1815356" y="2913757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 err="1">
                <a:latin typeface="휴먼둥근헤드라인" pitchFamily="18" charset="-127"/>
                <a:ea typeface="휴먼둥근헤드라인" pitchFamily="18" charset="-127"/>
              </a:rPr>
              <a:t>제스쳐</a:t>
            </a:r>
            <a:endParaRPr kumimoji="0" lang="ko-KR" altLang="en-US" sz="2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25334" name="Oval 22"/>
          <p:cNvSpPr>
            <a:spLocks noChangeArrowheads="1"/>
          </p:cNvSpPr>
          <p:nvPr/>
        </p:nvSpPr>
        <p:spPr bwMode="auto">
          <a:xfrm>
            <a:off x="2357422" y="4281909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>
                <a:latin typeface="휴먼둥근헤드라인" pitchFamily="18" charset="-127"/>
                <a:ea typeface="휴먼둥근헤드라인" pitchFamily="18" charset="-127"/>
              </a:rPr>
              <a:t>표정</a:t>
            </a:r>
          </a:p>
        </p:txBody>
      </p:sp>
      <p:sp>
        <p:nvSpPr>
          <p:cNvPr id="525335" name="Oval 23"/>
          <p:cNvSpPr>
            <a:spLocks noChangeArrowheads="1"/>
          </p:cNvSpPr>
          <p:nvPr/>
        </p:nvSpPr>
        <p:spPr bwMode="auto">
          <a:xfrm>
            <a:off x="5508104" y="2204864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 err="1">
                <a:latin typeface="휴먼둥근헤드라인" pitchFamily="18" charset="-127"/>
                <a:ea typeface="휴먼둥근헤드라인" pitchFamily="18" charset="-127"/>
              </a:rPr>
              <a:t>눈접촉</a:t>
            </a:r>
            <a:endParaRPr kumimoji="0" lang="ko-KR" altLang="en-US" sz="2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25336" name="Oval 24"/>
          <p:cNvSpPr>
            <a:spLocks noChangeArrowheads="1"/>
          </p:cNvSpPr>
          <p:nvPr/>
        </p:nvSpPr>
        <p:spPr bwMode="auto">
          <a:xfrm>
            <a:off x="4857752" y="4425925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>
                <a:latin typeface="휴먼둥근헤드라인" pitchFamily="18" charset="-127"/>
                <a:ea typeface="휴먼둥근헤드라인" pitchFamily="18" charset="-127"/>
              </a:rPr>
              <a:t>시간</a:t>
            </a:r>
          </a:p>
        </p:txBody>
      </p:sp>
      <p:sp>
        <p:nvSpPr>
          <p:cNvPr id="525337" name="Oval 25"/>
          <p:cNvSpPr>
            <a:spLocks noChangeArrowheads="1"/>
          </p:cNvSpPr>
          <p:nvPr/>
        </p:nvSpPr>
        <p:spPr bwMode="auto">
          <a:xfrm>
            <a:off x="5868144" y="3212976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>
                <a:latin typeface="휴먼둥근헤드라인" pitchFamily="18" charset="-127"/>
                <a:ea typeface="휴먼둥근헤드라인" pitchFamily="18" charset="-127"/>
              </a:rPr>
              <a:t>공간</a:t>
            </a:r>
          </a:p>
        </p:txBody>
      </p:sp>
      <p:sp>
        <p:nvSpPr>
          <p:cNvPr id="525338" name="Oval 26"/>
          <p:cNvSpPr>
            <a:spLocks noChangeArrowheads="1"/>
          </p:cNvSpPr>
          <p:nvPr/>
        </p:nvSpPr>
        <p:spPr bwMode="auto">
          <a:xfrm>
            <a:off x="3419872" y="1844824"/>
            <a:ext cx="1460500" cy="8032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2400" dirty="0">
                <a:latin typeface="휴먼둥근헤드라인" pitchFamily="18" charset="-127"/>
                <a:ea typeface="휴먼둥근헤드라인" pitchFamily="18" charset="-127"/>
              </a:rPr>
              <a:t>이미지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131840" y="980728"/>
            <a:ext cx="321471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비언어의 종류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352637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525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 decel="100000"/>
                                        <p:tgtEl>
                                          <p:spTgt spid="525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decel="100000" fill="hold"/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 decel="100000"/>
                                        <p:tgtEl>
                                          <p:spTgt spid="525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decel="100000" fill="hold"/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400" decel="100000"/>
                                        <p:tgtEl>
                                          <p:spTgt spid="525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decel="100000" fill="hold"/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400" decel="100000"/>
                                        <p:tgtEl>
                                          <p:spTgt spid="525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decel="100000" fill="hold"/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decel="100000" fill="hold"/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decel="100000" fill="hold"/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400" decel="100000"/>
                                        <p:tgtEl>
                                          <p:spTgt spid="525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decel="100000" fill="hold"/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decel="100000" fill="hold"/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decel="100000" fill="hold"/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33" grpId="0" animBg="1"/>
      <p:bldP spid="525334" grpId="0" animBg="1"/>
      <p:bldP spid="525335" grpId="0" animBg="1"/>
      <p:bldP spid="525336" grpId="0" animBg="1"/>
      <p:bldP spid="525337" grpId="0" animBg="1"/>
      <p:bldP spid="5253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9"/>
          <p:cNvSpPr>
            <a:spLocks noChangeArrowheads="1"/>
          </p:cNvSpPr>
          <p:nvPr/>
        </p:nvSpPr>
        <p:spPr bwMode="auto">
          <a:xfrm>
            <a:off x="1285852" y="2274391"/>
            <a:ext cx="1009650" cy="29051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6085" name="Oval 14"/>
          <p:cNvSpPr>
            <a:spLocks noChangeArrowheads="1"/>
          </p:cNvSpPr>
          <p:nvPr/>
        </p:nvSpPr>
        <p:spPr bwMode="auto">
          <a:xfrm>
            <a:off x="798497" y="1196752"/>
            <a:ext cx="1397239" cy="1152128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latinLnBrk="0" hangingPunct="0"/>
            <a:r>
              <a:rPr kumimoji="0" lang="ko-KR" altLang="en-US" sz="3200" b="1" dirty="0" err="1" smtClean="0">
                <a:latin typeface="HY견고딕" pitchFamily="18" charset="-127"/>
                <a:ea typeface="HY견고딕" pitchFamily="18" charset="-127"/>
              </a:rPr>
              <a:t>준언어</a:t>
            </a:r>
            <a:endParaRPr kumimoji="0" lang="ko-KR" altLang="en-US" sz="32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214546" y="2620069"/>
            <a:ext cx="5929354" cy="1384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n-US" altLang="ko-KR" sz="28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목소리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의  고저와 강약</a:t>
            </a: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억양과 리듬</a:t>
            </a: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   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500034" y="4581500"/>
            <a:ext cx="5429288" cy="647700"/>
          </a:xfrm>
          <a:prstGeom prst="ellipse">
            <a:avLst/>
          </a:prstGeom>
          <a:solidFill>
            <a:srgbClr val="92D05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9C7F7"/>
            </a:extrusionClr>
          </a:sp3d>
        </p:spPr>
        <p:txBody>
          <a:bodyPr wrap="none" anchor="ctr">
            <a:flatTx/>
          </a:bodyPr>
          <a:lstStyle/>
          <a:p>
            <a:r>
              <a:rPr lang="ko-KR" altLang="en-US" sz="2800" b="1" dirty="0" smtClean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무의식  커뮤니케이션</a:t>
            </a:r>
            <a:endParaRPr lang="ko-KR" altLang="en-US" sz="2800" b="1" dirty="0">
              <a:solidFill>
                <a:srgbClr val="000066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1730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35150" y="892770"/>
            <a:ext cx="5832475" cy="808038"/>
            <a:chOff x="340" y="665"/>
            <a:chExt cx="1361" cy="316"/>
          </a:xfrm>
        </p:grpSpPr>
        <p:sp>
          <p:nvSpPr>
            <p:cNvPr id="53257" name="AutoShape 3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53258" name="AutoShape 4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764933" name="Text Box 5"/>
          <p:cNvSpPr txBox="1">
            <a:spLocks noChangeArrowheads="1"/>
          </p:cNvSpPr>
          <p:nvPr/>
        </p:nvSpPr>
        <p:spPr bwMode="white">
          <a:xfrm>
            <a:off x="2071670" y="1027998"/>
            <a:ext cx="5429288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marL="457200" indent="-457200" algn="ctr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altLang="ko-KR" sz="3200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III. </a:t>
            </a:r>
            <a:r>
              <a:rPr lang="ko-KR" altLang="en-US" sz="3200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커뮤니케이션 </a:t>
            </a:r>
            <a:r>
              <a:rPr lang="ko-KR" altLang="en-US" sz="3200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개선방안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1785918" y="1990229"/>
            <a:ext cx="585791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커뮤니케이션의 개인적 스타일의 차이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gray">
          <a:xfrm>
            <a:off x="1785918" y="2854325"/>
            <a:ext cx="585791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장애요인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gray">
          <a:xfrm>
            <a:off x="1785918" y="3718421"/>
            <a:ext cx="585791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장애요인의 극복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1785918" y="4582517"/>
            <a:ext cx="585791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커뮤니케이션  활성화 방안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00715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7"/>
          <p:cNvSpPr>
            <a:spLocks noChangeArrowheads="1"/>
          </p:cNvSpPr>
          <p:nvPr/>
        </p:nvSpPr>
        <p:spPr bwMode="gray">
          <a:xfrm>
            <a:off x="1785918" y="1054125"/>
            <a:ext cx="5857916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커뮤니케이션의 개인적 스타일의 차이</a:t>
            </a: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786050" y="1990228"/>
            <a:ext cx="3786214" cy="574676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개인의  스타일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2786050" y="2926332"/>
            <a:ext cx="3786214" cy="574676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남녀  간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2786050" y="3862436"/>
            <a:ext cx="3786214" cy="574676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문화적 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899253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251520" y="888473"/>
            <a:ext cx="5818200" cy="5243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개인의  커뮤니케이션  스타일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1467936"/>
            <a:ext cx="8715436" cy="52014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altLang="ko-KR" b="1" dirty="0" smtClean="0">
                <a:solidFill>
                  <a:srgbClr val="F0F58D"/>
                </a:solidFill>
                <a:latin typeface="½Å¸íÁ¶"/>
                <a:ea typeface="HY견고딕" pitchFamily="18" charset="-127"/>
              </a:rPr>
              <a:t> 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신     사    형  </a:t>
            </a:r>
            <a:r>
              <a:rPr lang="en-US" altLang="ko-KR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생각한 그대로 표현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꼭 할 말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정확한 말만 솔직히 함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endParaRPr lang="ko-KR" altLang="en-US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2000" b="1" dirty="0" err="1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소크라테스형  </a:t>
            </a:r>
            <a:r>
              <a:rPr lang="en-US" altLang="ko-KR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:</a:t>
            </a:r>
            <a:r>
              <a:rPr lang="en-US" altLang="ko-KR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상대의 말 꼼꼼히 따지고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토론 즐기는 편임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endParaRPr lang="ko-KR" altLang="en-US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2000" b="1" dirty="0" err="1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심 사 </a:t>
            </a:r>
            <a:r>
              <a:rPr lang="ko-KR" altLang="en-US" sz="2000" b="1" dirty="0" err="1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숙</a:t>
            </a:r>
            <a:r>
              <a:rPr lang="ko-KR" altLang="en-US" sz="20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고 형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타인의 말에 끼어들지 않고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갈등 소지의 발설 않음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endParaRPr lang="ko-KR" altLang="en-US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2000" b="1" dirty="0" err="1" smtClean="0"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법     관    형 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신사와 소크라테스의 혼합형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상대보다 우월한 위치에서 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                          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충고와 판단해줌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endParaRPr lang="ko-KR" altLang="en-US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2000" b="1" dirty="0" err="1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지원자</a:t>
            </a:r>
            <a:r>
              <a:rPr lang="en-US" altLang="ko-KR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응시자</a:t>
            </a:r>
            <a:r>
              <a:rPr lang="en-US" altLang="ko-KR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sz="20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형 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소크라테스와  </a:t>
            </a:r>
            <a:r>
              <a:rPr lang="ko-KR" altLang="en-US" sz="2000" b="1" dirty="0" err="1" smtClean="0">
                <a:latin typeface="HY견고딕" pitchFamily="18" charset="-127"/>
                <a:ea typeface="HY견고딕" pitchFamily="18" charset="-127"/>
              </a:rPr>
              <a:t>심사숙고형의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 혼합형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, 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적극적이고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                           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    호의적으로 대화 임함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endParaRPr lang="ko-KR" altLang="en-US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2000" b="1" dirty="0" err="1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ㆍ</a:t>
            </a:r>
            <a:r>
              <a:rPr lang="ko-KR" altLang="en-US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국 회 의 원 형  </a:t>
            </a:r>
            <a:r>
              <a:rPr lang="en-US" altLang="ko-KR" sz="20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: 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상황에  따라  </a:t>
            </a:r>
            <a:r>
              <a:rPr lang="ko-KR" altLang="en-US" sz="2000" b="1" dirty="0" err="1" smtClean="0">
                <a:latin typeface="HY견고딕" pitchFamily="18" charset="-127"/>
                <a:ea typeface="HY견고딕" pitchFamily="18" charset="-127"/>
              </a:rPr>
              <a:t>신사형과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 </a:t>
            </a:r>
            <a:r>
              <a:rPr lang="ko-KR" altLang="en-US" sz="2000" b="1" dirty="0" err="1" smtClean="0">
                <a:latin typeface="HY견고딕" pitchFamily="18" charset="-127"/>
                <a:ea typeface="HY견고딕" pitchFamily="18" charset="-127"/>
              </a:rPr>
              <a:t>심사숙고형을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번갈아  자신의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                         스타일로 조절함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03406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63" name="Rectangle 19"/>
          <p:cNvSpPr>
            <a:spLocks noChangeArrowheads="1"/>
          </p:cNvSpPr>
          <p:nvPr/>
        </p:nvSpPr>
        <p:spPr bwMode="auto">
          <a:xfrm>
            <a:off x="785786" y="2132856"/>
            <a:ext cx="7669243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여성은 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공손함</a:t>
            </a:r>
            <a:r>
              <a:rPr lang="en-US" altLang="ko-KR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듣는 형</a:t>
            </a:r>
            <a:r>
              <a:rPr lang="en-US" altLang="ko-KR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작은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소리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우리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저희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사용</a:t>
            </a: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남성은 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자기주장</a:t>
            </a:r>
            <a:r>
              <a:rPr lang="en-US" altLang="ko-KR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큰소리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나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저</a:t>
            </a: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사용</a:t>
            </a: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여성은 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남의 말에 귀 기울이고 충고도 받지만</a:t>
            </a:r>
          </a:p>
          <a:p>
            <a:pPr indent="179388">
              <a:defRPr/>
            </a:pP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남성은 </a:t>
            </a:r>
            <a:r>
              <a:rPr lang="ko-KR" altLang="en-US" sz="24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상대적으로 타인의 도움 없이 자기 고집 </a:t>
            </a:r>
          </a:p>
          <a:p>
            <a:pPr indent="179388" eaLnBrk="0" latinLnBrk="0" hangingPunct="0">
              <a:defRPr/>
            </a:pPr>
            <a:endParaRPr lang="en-US" altLang="ko-KR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785786" y="1558180"/>
            <a:ext cx="3786214" cy="5746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남녀  간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93476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2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785786" y="1486172"/>
            <a:ext cx="2714644" cy="5746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문화적   차이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785786" y="2078846"/>
            <a:ext cx="7669243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indent="179388">
              <a:buFont typeface="Wingdings" pitchFamily="2" charset="2"/>
              <a:buChar char="u"/>
              <a:defRPr/>
            </a:pP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어의상 문제</a:t>
            </a: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멋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눈치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인연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울긋불긋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자유시장 등</a:t>
            </a:r>
            <a:endParaRPr lang="ko-KR" altLang="en-US" sz="2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buFont typeface="Wingdings" pitchFamily="2" charset="2"/>
              <a:buChar char="u"/>
              <a:defRPr/>
            </a:pP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표현상의 문제</a:t>
            </a:r>
            <a:endParaRPr lang="en-US" altLang="ko-KR" sz="24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 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대화 중 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‘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네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’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의 의미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?</a:t>
            </a:r>
          </a:p>
          <a:p>
            <a:pPr indent="179388">
              <a:defRPr/>
            </a:pPr>
            <a:endParaRPr lang="en-US" altLang="ko-KR" sz="24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buFont typeface="Wingdings" pitchFamily="2" charset="2"/>
              <a:buChar char="u"/>
              <a:defRPr/>
            </a:pPr>
            <a:r>
              <a:rPr lang="ko-KR" altLang="en-US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지각의 문제</a:t>
            </a:r>
            <a:endParaRPr lang="ko-KR" altLang="en-US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-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눈에 대한 표현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함박눈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진눈깨비 등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열대</a:t>
            </a: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동남아 잘 모름</a:t>
            </a:r>
            <a:endParaRPr lang="en-US" altLang="ko-KR" sz="2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59313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7"/>
          <p:cNvSpPr>
            <a:spLocks noChangeArrowheads="1"/>
          </p:cNvSpPr>
          <p:nvPr/>
        </p:nvSpPr>
        <p:spPr bwMode="gray">
          <a:xfrm>
            <a:off x="2428860" y="1054125"/>
            <a:ext cx="4286280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장애요인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786050" y="1942730"/>
            <a:ext cx="3786214" cy="36465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매체해독의 오류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여과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선택지각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감정상태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시간과 정보량</a:t>
            </a:r>
            <a:endParaRPr lang="ko-KR" altLang="en-US" sz="24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9636107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7"/>
          <p:cNvSpPr>
            <a:spLocks noChangeArrowheads="1"/>
          </p:cNvSpPr>
          <p:nvPr/>
        </p:nvSpPr>
        <p:spPr bwMode="gray">
          <a:xfrm>
            <a:off x="2428860" y="910109"/>
            <a:ext cx="4286280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장애요인의 극복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571736" y="1662108"/>
            <a:ext cx="4143404" cy="4575204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적절한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매체의 선택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비언어적 매체에 주의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적극적 경청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비공식 네트워크의 이용</a:t>
            </a:r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감정의 억제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피드백의 활용</a:t>
            </a:r>
            <a:endParaRPr lang="ko-KR" altLang="en-US" sz="24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68973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30" name="AutoShape 22"/>
          <p:cNvSpPr>
            <a:spLocks noChangeArrowheads="1"/>
          </p:cNvSpPr>
          <p:nvPr/>
        </p:nvSpPr>
        <p:spPr bwMode="gray">
          <a:xfrm>
            <a:off x="2123182" y="1844824"/>
            <a:ext cx="5185122" cy="574675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777777"/>
              </a:gs>
              <a:gs pos="50000">
                <a:srgbClr val="7B395C"/>
              </a:gs>
              <a:gs pos="100000">
                <a:srgbClr val="777777"/>
              </a:gs>
            </a:gsLst>
            <a:lin ang="0" scaled="1"/>
          </a:gradFill>
          <a:ln w="38100" algn="ctr">
            <a:solidFill>
              <a:srgbClr val="F0AAE9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커뮤니케이션의 개념과 역할</a:t>
            </a:r>
          </a:p>
        </p:txBody>
      </p:sp>
      <p:sp>
        <p:nvSpPr>
          <p:cNvPr id="759831" name="AutoShape 23"/>
          <p:cNvSpPr>
            <a:spLocks noChangeArrowheads="1"/>
          </p:cNvSpPr>
          <p:nvPr/>
        </p:nvSpPr>
        <p:spPr bwMode="gray">
          <a:xfrm>
            <a:off x="2123182" y="2852936"/>
            <a:ext cx="5257130" cy="574675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777777"/>
              </a:gs>
              <a:gs pos="50000">
                <a:srgbClr val="7B395C"/>
              </a:gs>
              <a:gs pos="100000">
                <a:srgbClr val="777777"/>
              </a:gs>
            </a:gsLst>
            <a:lin ang="0" scaled="1"/>
          </a:gradFill>
          <a:ln w="38100" algn="ctr">
            <a:pattFill prst="pct75">
              <a:fgClr>
                <a:srgbClr val="EC9AE6"/>
              </a:fgClr>
              <a:bgClr>
                <a:srgbClr val="FFFFFF"/>
              </a:bgClr>
            </a:patt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커뮤니케이션의 진행과정</a:t>
            </a:r>
          </a:p>
        </p:txBody>
      </p:sp>
      <p:sp>
        <p:nvSpPr>
          <p:cNvPr id="759832" name="AutoShape 24"/>
          <p:cNvSpPr>
            <a:spLocks noChangeArrowheads="1"/>
          </p:cNvSpPr>
          <p:nvPr/>
        </p:nvSpPr>
        <p:spPr bwMode="gray">
          <a:xfrm>
            <a:off x="2123182" y="3790429"/>
            <a:ext cx="5257130" cy="574675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777777"/>
              </a:gs>
              <a:gs pos="50000">
                <a:srgbClr val="7B395C"/>
              </a:gs>
              <a:gs pos="100000">
                <a:srgbClr val="777777"/>
              </a:gs>
            </a:gsLst>
            <a:lin ang="0" scaled="1"/>
          </a:gradFill>
          <a:ln w="38100" algn="ctr">
            <a:pattFill prst="pct75">
              <a:fgClr>
                <a:srgbClr val="EC9AE6"/>
              </a:fgClr>
              <a:bgClr>
                <a:srgbClr val="FFFFFF"/>
              </a:bgClr>
            </a:patt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24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커뮤니케이션의 유형과 경로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835150" y="820762"/>
            <a:ext cx="5832475" cy="808038"/>
            <a:chOff x="340" y="665"/>
            <a:chExt cx="1361" cy="316"/>
          </a:xfrm>
        </p:grpSpPr>
        <p:sp>
          <p:nvSpPr>
            <p:cNvPr id="7177" name="AutoShape 27"/>
            <p:cNvSpPr>
              <a:spLocks noChangeArrowheads="1"/>
            </p:cNvSpPr>
            <p:nvPr/>
          </p:nvSpPr>
          <p:spPr bwMode="auto">
            <a:xfrm>
              <a:off x="340" y="665"/>
              <a:ext cx="1361" cy="316"/>
            </a:xfrm>
            <a:prstGeom prst="roundRect">
              <a:avLst>
                <a:gd name="adj" fmla="val 28167"/>
              </a:avLst>
            </a:prstGeom>
            <a:solidFill>
              <a:srgbClr val="333333"/>
            </a:solidFill>
            <a:ln w="19050">
              <a:solidFill>
                <a:srgbClr val="DDDDDD"/>
              </a:solidFill>
              <a:round/>
              <a:headEnd/>
              <a:tailEnd/>
            </a:ln>
            <a:effectLst>
              <a:prstShdw prst="shdw17" dist="35921" dir="2700000">
                <a:srgbClr val="1B83C3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 eaLnBrk="0" latinLnBrk="0" hangingPunct="0"/>
              <a:endParaRPr kumimoji="0" lang="ko-KR" altLang="ko-KR">
                <a:solidFill>
                  <a:srgbClr val="DDDDDD"/>
                </a:solidFill>
                <a:latin typeface="Arial" pitchFamily="34" charset="0"/>
              </a:endParaRPr>
            </a:p>
          </p:txBody>
        </p:sp>
        <p:sp>
          <p:nvSpPr>
            <p:cNvPr id="7178" name="AutoShape 28"/>
            <p:cNvSpPr>
              <a:spLocks noChangeArrowheads="1"/>
            </p:cNvSpPr>
            <p:nvPr/>
          </p:nvSpPr>
          <p:spPr bwMode="auto">
            <a:xfrm>
              <a:off x="367" y="668"/>
              <a:ext cx="1306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2B2B2">
                    <a:alpha val="40999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759840" name="Text Box 32"/>
          <p:cNvSpPr txBox="1">
            <a:spLocks noChangeArrowheads="1"/>
          </p:cNvSpPr>
          <p:nvPr/>
        </p:nvSpPr>
        <p:spPr bwMode="white">
          <a:xfrm>
            <a:off x="2884488" y="955990"/>
            <a:ext cx="3487712" cy="52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marL="457200" indent="-457200" algn="ctr" latinLnBrk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altLang="ko-KR" sz="3200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I</a:t>
            </a:r>
            <a:r>
              <a:rPr lang="en-US" altLang="ko-KR" sz="3200" dirty="0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. </a:t>
            </a:r>
            <a:r>
              <a:rPr lang="ko-KR" altLang="en-US" sz="3200" dirty="0" smtClean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기초적 </a:t>
            </a:r>
            <a:r>
              <a:rPr lang="ko-KR" altLang="en-US" sz="3200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이해</a:t>
            </a:r>
          </a:p>
        </p:txBody>
      </p:sp>
      <p:sp>
        <p:nvSpPr>
          <p:cNvPr id="759844" name="AutoShape 36"/>
          <p:cNvSpPr>
            <a:spLocks noChangeArrowheads="1"/>
          </p:cNvSpPr>
          <p:nvPr/>
        </p:nvSpPr>
        <p:spPr bwMode="gray">
          <a:xfrm>
            <a:off x="2195190" y="1844824"/>
            <a:ext cx="5113114" cy="57467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endParaRPr lang="ko-KR" altLang="ko-KR" sz="2400">
              <a:solidFill>
                <a:srgbClr val="F7D3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03802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5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5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75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75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30" grpId="0" animBg="1"/>
      <p:bldP spid="759831" grpId="0" animBg="1"/>
      <p:bldP spid="759832" grpId="0" animBg="1"/>
      <p:bldP spid="75984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3" y="1772816"/>
            <a:ext cx="8572560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귀사의 복사기 구입기록을 보니 계약서에 따라</a:t>
            </a:r>
          </a:p>
          <a:p>
            <a:pPr algn="ctr">
              <a:lnSpc>
                <a:spcPct val="150000"/>
              </a:lnSpc>
            </a:pP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A/S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기간이 지났습니다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이것을 통보하오니 착오 없기 바라며 </a:t>
            </a:r>
          </a:p>
          <a:p>
            <a:pPr algn="ctr">
              <a:lnSpc>
                <a:spcPct val="150000"/>
              </a:lnSpc>
            </a:pP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 이 문제와 관련 문의 사항 있으시면 </a:t>
            </a:r>
          </a:p>
          <a:p>
            <a:pPr algn="ctr">
              <a:lnSpc>
                <a:spcPct val="150000"/>
              </a:lnSpc>
            </a:pP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저희 회사 담당자에게  연락 주십시오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.</a:t>
            </a:r>
          </a:p>
        </p:txBody>
      </p:sp>
      <p:sp>
        <p:nvSpPr>
          <p:cNvPr id="395267" name="Rectangle 3"/>
          <p:cNvSpPr>
            <a:spLocks noChangeArrowheads="1"/>
          </p:cNvSpPr>
          <p:nvPr/>
        </p:nvSpPr>
        <p:spPr bwMode="auto">
          <a:xfrm>
            <a:off x="214282" y="4365327"/>
            <a:ext cx="8643998" cy="22320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2005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년 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12.31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로 귀사의 복사기 구입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(2004.10.15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날짜는  계약서에 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따라 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A/S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기간이 지났습니다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그러므로 </a:t>
            </a: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2004.10.16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부터는 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수리비를 지급하셔야 합니다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문의 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사항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있으시면  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저희 회사 담당자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김철수 대리 </a:t>
            </a:r>
            <a:endParaRPr lang="en-US" altLang="ko-KR" sz="2000" b="1" dirty="0" smtClean="0">
              <a:latin typeface="HY견고딕" pitchFamily="18" charset="-127"/>
              <a:ea typeface="HY견고딕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전화 </a:t>
            </a:r>
            <a:r>
              <a:rPr lang="en-US" altLang="ko-KR" sz="2000" b="1" dirty="0">
                <a:latin typeface="HY견고딕" pitchFamily="18" charset="-127"/>
                <a:ea typeface="HY견고딕" pitchFamily="18" charset="-127"/>
              </a:rPr>
              <a:t>456-7890)</a:t>
            </a:r>
            <a:r>
              <a:rPr lang="ko-KR" altLang="en-US" sz="2000" b="1" dirty="0">
                <a:latin typeface="HY견고딕" pitchFamily="18" charset="-127"/>
                <a:ea typeface="HY견고딕" pitchFamily="18" charset="-127"/>
              </a:rPr>
              <a:t>에게 연락 주십시오</a:t>
            </a:r>
            <a:r>
              <a:rPr lang="en-US" altLang="ko-KR" sz="2000" b="1" dirty="0">
                <a:solidFill>
                  <a:srgbClr val="C0C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  <p:sp>
        <p:nvSpPr>
          <p:cNvPr id="395268" name="Oval 4"/>
          <p:cNvSpPr>
            <a:spLocks noChangeArrowheads="1"/>
          </p:cNvSpPr>
          <p:nvPr/>
        </p:nvSpPr>
        <p:spPr bwMode="auto">
          <a:xfrm>
            <a:off x="2690813" y="3861048"/>
            <a:ext cx="3393355" cy="43204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정확한 문구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gray">
          <a:xfrm>
            <a:off x="2627784" y="910109"/>
            <a:ext cx="3857652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장애요인의  극복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5274358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animBg="1"/>
      <p:bldP spid="39526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1475656" y="2006485"/>
            <a:ext cx="6643735" cy="40148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첫 장에서 승부를 보라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제목을 잘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뽑아야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4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결재권자가 선호하는 핵심용어를 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사용하라</a:t>
            </a:r>
            <a:endParaRPr lang="en-US" altLang="ko-KR" sz="2400" b="1" dirty="0" smtClean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오자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err="1" smtClean="0">
                <a:latin typeface="HY견고딕" pitchFamily="18" charset="-127"/>
                <a:ea typeface="HY견고딕" pitchFamily="18" charset="-127"/>
              </a:rPr>
              <a:t>탈자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주의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-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정성과 신뢰도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기준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4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한 장에 하나의 주제를 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담는다</a:t>
            </a:r>
            <a:endParaRPr lang="en-US" altLang="ko-KR" sz="2400" b="1" dirty="0" smtClean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옷을 잘 입혀라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보기 좋아야</a:t>
            </a:r>
          </a:p>
        </p:txBody>
      </p:sp>
      <p:sp>
        <p:nvSpPr>
          <p:cNvPr id="72707" name="Oval 4"/>
          <p:cNvSpPr>
            <a:spLocks noChangeArrowheads="1"/>
          </p:cNvSpPr>
          <p:nvPr/>
        </p:nvSpPr>
        <p:spPr bwMode="auto">
          <a:xfrm>
            <a:off x="3059832" y="980728"/>
            <a:ext cx="3455987" cy="79216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>
                <a:solidFill>
                  <a:srgbClr val="160B08"/>
                </a:solidFill>
                <a:latin typeface="HY견고딕" pitchFamily="18" charset="-127"/>
                <a:ea typeface="HY견고딕" pitchFamily="18" charset="-127"/>
              </a:rPr>
              <a:t>보고서 작성요령</a:t>
            </a:r>
          </a:p>
        </p:txBody>
      </p:sp>
    </p:spTree>
    <p:extLst>
      <p:ext uri="{BB962C8B-B14F-4D97-AF65-F5344CB8AC3E}">
        <p14:creationId xmlns:p14="http://schemas.microsoft.com/office/powerpoint/2010/main" xmlns="" val="3347828077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7"/>
          <p:cNvSpPr>
            <a:spLocks noChangeArrowheads="1"/>
          </p:cNvSpPr>
          <p:nvPr/>
        </p:nvSpPr>
        <p:spPr bwMode="gray">
          <a:xfrm>
            <a:off x="1835696" y="1340768"/>
            <a:ext cx="5357850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5FA18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커뮤니케이션  활성화 방안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2411760" y="2564904"/>
            <a:ext cx="4143404" cy="5746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멤버들의 주의사항</a:t>
            </a:r>
            <a:endParaRPr lang="ko-KR" altLang="en-US" sz="24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2411760" y="3573016"/>
            <a:ext cx="4143404" cy="5746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관리자 </a:t>
            </a:r>
            <a:r>
              <a:rPr lang="en-US" altLang="ko-KR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조직의 활성화 방안</a:t>
            </a:r>
            <a:endParaRPr lang="ko-KR" altLang="en-US" sz="24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03396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571736" y="910108"/>
            <a:ext cx="4143404" cy="574676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멤버들의 주의사항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99592" y="1621244"/>
            <a:ext cx="7286676" cy="48320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indent="179388">
              <a:defRPr/>
            </a:pP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지시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명령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전달 방법</a:t>
            </a:r>
            <a:endParaRPr lang="en-US" altLang="ko-KR" sz="24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담당자에게 직무를 충분히 알게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직무에 대한 요구 이해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업적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장단점을 피드백 해 줌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다양한 커뮤니케이션 경로 개발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동일 내용 수시 전달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복잡한 사안 반복 전달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endParaRPr lang="en-US" altLang="ko-KR" sz="24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보고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제안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설명방법</a:t>
            </a:r>
            <a:endParaRPr lang="en-US" altLang="ko-KR" sz="24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4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예외적인 일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중요한 일 선택하여 보고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정보전달 시 핵심적인 내용 위주 보고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정보의 양 많을 때 우선순위 의거 보고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권위주의 분위기 쇄신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89801361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1071538" y="1355278"/>
            <a:ext cx="7286676" cy="53860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indent="179388">
              <a:defRPr/>
            </a:pP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수평적 커뮤니케이션 활성화</a:t>
            </a:r>
            <a:endParaRPr lang="en-US" altLang="ko-KR" sz="24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멤버들의 상급자에 대한 신뢰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수서 간에 형평성 유지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평상시 정보의 자유로운 소통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권위주의 분위기 쇄신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endParaRPr lang="en-US" altLang="ko-KR" sz="24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경영진의 태도</a:t>
            </a:r>
            <a:endParaRPr lang="en-US" altLang="ko-KR" sz="24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경영진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상급자들의 언행일치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쌍방향 의사소통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상대방 의 피드백 들으면서 대화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가능한 직접 대면 대화 실시한다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공개적인 행동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지시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해결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endParaRPr lang="en-US" altLang="ko-KR" sz="20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◆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종합적</a:t>
            </a:r>
            <a:r>
              <a:rPr lang="en-US" altLang="ko-KR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시스템적 접근</a:t>
            </a:r>
            <a:endParaRPr lang="en-US" altLang="ko-KR" sz="2400" b="1" dirty="0" smtClean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견고딕" pitchFamily="18" charset="-127"/>
                <a:ea typeface="HY견고딕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조직의 여건 등을 종합적으로 고려하여 접근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사용기술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작업장 배치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과거의 전통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조직구조</a:t>
            </a: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, </a:t>
            </a:r>
          </a:p>
          <a:p>
            <a:pPr indent="179388"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ko-KR" altLang="en-US" sz="2000" b="1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조직의 의사소통 문화 등</a:t>
            </a:r>
            <a:endParaRPr lang="en-US" altLang="ko-KR" sz="2000" b="1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2072240" y="838100"/>
            <a:ext cx="4948032" cy="502668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BDBEC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관리자 </a:t>
            </a:r>
            <a:r>
              <a:rPr lang="en-US" altLang="ko-KR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b="1" dirty="0" smtClean="0">
                <a:solidFill>
                  <a:srgbClr val="003300"/>
                </a:solidFill>
                <a:latin typeface="HY견고딕" pitchFamily="18" charset="-127"/>
                <a:ea typeface="HY견고딕" pitchFamily="18" charset="-127"/>
              </a:rPr>
              <a:t>조직의 활성화 방안</a:t>
            </a:r>
            <a:endParaRPr lang="ko-KR" altLang="en-US" sz="2800" b="1" dirty="0">
              <a:solidFill>
                <a:srgbClr val="0033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611787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85720" y="1693252"/>
            <a:ext cx="8572560" cy="48320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Clark &amp; </a:t>
            </a:r>
            <a:r>
              <a:rPr lang="en-US" altLang="ko-KR" sz="2800" b="1" dirty="0" err="1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Crossland</a:t>
            </a:r>
            <a:r>
              <a:rPr lang="en-US" altLang="ko-KR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제시한 </a:t>
            </a:r>
            <a:r>
              <a:rPr lang="en-US" altLang="ko-KR" sz="28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8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가지 유형</a:t>
            </a:r>
            <a:endParaRPr lang="en-US" altLang="ko-KR" sz="2800" b="1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en-US" altLang="ko-KR" sz="28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-  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커뮤니케이션의 형태에 따른 분류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   (1)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사적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직접적인 성격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(2)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공적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직접적인 성격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   (3)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사적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간접적인 성격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(4)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공적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간접적인 성격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pPr>
              <a:buFont typeface="Wingdings" pitchFamily="2" charset="2"/>
              <a:buChar char="u"/>
            </a:pPr>
            <a:r>
              <a:rPr lang="ko-KR" altLang="en-US" sz="2800" b="1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 추종자와 리더간 존재하는 </a:t>
            </a:r>
            <a:r>
              <a:rPr lang="ko-KR" altLang="en-US" sz="28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하의상달의 유형</a:t>
            </a:r>
            <a:endParaRPr lang="en-US" altLang="ko-KR" sz="2800" b="1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buFont typeface="Wingdings" pitchFamily="2" charset="2"/>
              <a:buChar char="u"/>
            </a:pP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err="1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충신형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아니 되옵니다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영을 거두어 </a:t>
            </a:r>
            <a:r>
              <a:rPr lang="ko-KR" altLang="en-US" sz="2400" b="1" dirty="0" err="1" smtClean="0">
                <a:latin typeface="HY견고딕" pitchFamily="18" charset="-127"/>
                <a:ea typeface="HY견고딕" pitchFamily="18" charset="-127"/>
              </a:rPr>
              <a:t>주시옵서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    - </a:t>
            </a:r>
            <a:r>
              <a:rPr lang="ko-KR" altLang="en-US" sz="2400" b="1" dirty="0" err="1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합죽이형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추종자 자기 의중을 잘 드러내지 않음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    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400" b="1" dirty="0" err="1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간신형</a:t>
            </a:r>
            <a:r>
              <a:rPr lang="ko-KR" altLang="en-US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4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00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님 시원하시겠습니다</a:t>
            </a: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분부만 내려주십시오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779912" y="908720"/>
            <a:ext cx="187220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latin typeface="HY견고딕" pitchFamily="18" charset="-127"/>
                <a:ea typeface="HY견고딕" pitchFamily="18" charset="-127"/>
                <a:cs typeface="Arial" pitchFamily="34" charset="0"/>
              </a:rPr>
              <a:t>  </a:t>
            </a:r>
            <a:r>
              <a:rPr lang="ko-KR" altLang="en-US" sz="3200" b="1" dirty="0" smtClean="0">
                <a:latin typeface="HY견고딕" pitchFamily="18" charset="-127"/>
                <a:ea typeface="HY견고딕" pitchFamily="18" charset="-127"/>
                <a:cs typeface="Arial" pitchFamily="34" charset="0"/>
              </a:rPr>
              <a:t>기타</a:t>
            </a:r>
            <a:r>
              <a:rPr lang="ko-KR" altLang="en-US" sz="3200" b="1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578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24075" y="2134220"/>
            <a:ext cx="4824413" cy="2374900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43213" y="2997894"/>
            <a:ext cx="3384550" cy="719138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C"/>
              </a:gs>
              <a:gs pos="100000">
                <a:srgbClr val="000000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3200" b="1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효율적 대화기법</a:t>
            </a:r>
          </a:p>
        </p:txBody>
      </p:sp>
    </p:spTree>
    <p:extLst>
      <p:ext uri="{BB962C8B-B14F-4D97-AF65-F5344CB8AC3E}">
        <p14:creationId xmlns:p14="http://schemas.microsoft.com/office/powerpoint/2010/main" xmlns="" val="30548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Text Box 2"/>
          <p:cNvSpPr txBox="1">
            <a:spLocks noChangeArrowheads="1"/>
          </p:cNvSpPr>
          <p:nvPr/>
        </p:nvSpPr>
        <p:spPr bwMode="auto">
          <a:xfrm>
            <a:off x="2760770" y="2408689"/>
            <a:ext cx="3239990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BF1F5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ko-KR" altLang="en-US" sz="2800" b="1" dirty="0">
                <a:solidFill>
                  <a:srgbClr val="0000CC"/>
                </a:solidFill>
                <a:latin typeface="HY견고딕" pitchFamily="18" charset="-127"/>
                <a:ea typeface="HY견고딕" pitchFamily="18" charset="-127"/>
              </a:rPr>
              <a:t>상대방 이해</a:t>
            </a:r>
          </a:p>
          <a:p>
            <a:endParaRPr lang="ko-KR" altLang="en-US" sz="2800" b="1" dirty="0">
              <a:solidFill>
                <a:srgbClr val="0000CC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CC"/>
                </a:solidFill>
                <a:latin typeface="HY견고딕" pitchFamily="18" charset="-127"/>
                <a:ea typeface="HY견고딕" pitchFamily="18" charset="-127"/>
              </a:rPr>
              <a:t>즐거움을 함께</a:t>
            </a:r>
          </a:p>
          <a:p>
            <a:endParaRPr lang="ko-KR" altLang="en-US" sz="2800" b="1" dirty="0">
              <a:solidFill>
                <a:srgbClr val="0000CC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CC"/>
                </a:solidFill>
                <a:latin typeface="HY견고딕" pitchFamily="18" charset="-127"/>
                <a:ea typeface="HY견고딕" pitchFamily="18" charset="-127"/>
              </a:rPr>
              <a:t>배운다는 느낌</a:t>
            </a:r>
          </a:p>
          <a:p>
            <a:endParaRPr lang="ko-KR" altLang="en-US" sz="2800" b="1" dirty="0">
              <a:solidFill>
                <a:srgbClr val="0000CC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CC"/>
                </a:solidFill>
                <a:latin typeface="HY견고딕" pitchFamily="18" charset="-127"/>
                <a:ea typeface="HY견고딕" pitchFamily="18" charset="-127"/>
              </a:rPr>
              <a:t>위로를 준다는 느낌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071571" y="1268760"/>
            <a:ext cx="509271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flatTx/>
          </a:bodyPr>
          <a:lstStyle/>
          <a:p>
            <a:pPr algn="ctr"/>
            <a:r>
              <a:rPr lang="en-US" altLang="ko-KR" sz="3200" b="1" dirty="0">
                <a:latin typeface="HY견고딕" pitchFamily="18" charset="-127"/>
                <a:ea typeface="HY견고딕" pitchFamily="18" charset="-127"/>
              </a:rPr>
              <a:t>communication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25446727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5576" y="1268760"/>
            <a:ext cx="3672408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말하기</a:t>
            </a:r>
            <a:r>
              <a:rPr kumimoji="1" lang="en-US" altLang="ko-KR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(AREA </a:t>
            </a:r>
            <a:r>
              <a:rPr kumimoji="1" lang="ko-KR" altLang="en-US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법칙</a:t>
            </a:r>
            <a:r>
              <a:rPr kumimoji="1" lang="en-US" altLang="ko-KR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2800" b="1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2009922" y="2326808"/>
            <a:ext cx="4938342" cy="32624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 AREA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법칙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4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    -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A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ssertion(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주장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4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    -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R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eason(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이유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/ 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근거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    -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E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vidence(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증거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사례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en-US" altLang="ko-KR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   -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A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ssertion(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주장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)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의 약자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</a:rPr>
              <a:t>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58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9552" y="818496"/>
            <a:ext cx="2286016" cy="5222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듣기 방법</a:t>
            </a:r>
            <a:endParaRPr lang="en-US" altLang="ko-KR" sz="2800" b="1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539552" y="1375608"/>
            <a:ext cx="5368078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들은 말을 다시 말하기</a:t>
            </a:r>
            <a:r>
              <a:rPr kumimoji="1" lang="ko-KR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endParaRPr kumimoji="1" lang="ko-KR" altLang="ko-K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Y견고딕" pitchFamily="18" charset="-127"/>
                <a:ea typeface="HY견고딕" pitchFamily="18" charset="-127"/>
              </a:rPr>
              <a:t>들은 말을 명료화하기</a:t>
            </a:r>
            <a:endParaRPr kumimoji="1" lang="ko-KR" altLang="ko-KR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상대방 말에 대해 공감적 피드백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하기</a:t>
            </a:r>
            <a:r>
              <a:rPr kumimoji="1" lang="ko-KR" altLang="ko-K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  </a:t>
            </a:r>
            <a:endParaRPr kumimoji="1" lang="ko-KR" altLang="ko-K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11560" y="3806908"/>
            <a:ext cx="7215238" cy="27904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무엇보다 상대방에 우호적 감정을 가져야 할 것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상대방에게 최대한 관심을 표명하는 것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맞장구를 쳐 주는 것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관심과 흥미를 나타내는 것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latin typeface="HY견고딕" pitchFamily="18" charset="-127"/>
                <a:ea typeface="HY견고딕" pitchFamily="18" charset="-127"/>
              </a:rPr>
              <a:t>상대를 응시하는 것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‘말하는 내가 중심’이라고 느끼게 하는 것</a:t>
            </a:r>
            <a:r>
              <a:rPr lang="en-US" altLang="ko-KR" sz="2000" b="1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.</a:t>
            </a:r>
            <a:endParaRPr lang="ko-KR" altLang="en-US" sz="2000" b="1" dirty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3212976"/>
            <a:ext cx="3214710" cy="5743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공감적 경청하기</a:t>
            </a:r>
            <a:endParaRPr lang="en-US" altLang="ko-KR" sz="2800" b="1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7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208" name="AutoShape 40"/>
          <p:cNvSpPr>
            <a:spLocks noChangeArrowheads="1"/>
          </p:cNvSpPr>
          <p:nvPr/>
        </p:nvSpPr>
        <p:spPr bwMode="auto">
          <a:xfrm>
            <a:off x="2339975" y="2285992"/>
            <a:ext cx="4335463" cy="638183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커뮤니케이션이란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?</a:t>
            </a:r>
            <a:endParaRPr kumimoji="0" lang="en-US" altLang="ko-KR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75216" name="AutoShape 48"/>
          <p:cNvSpPr>
            <a:spLocks noChangeArrowheads="1"/>
          </p:cNvSpPr>
          <p:nvPr/>
        </p:nvSpPr>
        <p:spPr bwMode="auto">
          <a:xfrm>
            <a:off x="2339975" y="3214686"/>
            <a:ext cx="4335463" cy="646114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커뮤니케이션의 역할</a:t>
            </a:r>
            <a:endParaRPr kumimoji="0"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75224" name="AutoShape 56"/>
          <p:cNvSpPr>
            <a:spLocks noChangeArrowheads="1"/>
          </p:cNvSpPr>
          <p:nvPr/>
        </p:nvSpPr>
        <p:spPr bwMode="auto">
          <a:xfrm>
            <a:off x="2339975" y="4071942"/>
            <a:ext cx="4335463" cy="652458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조직생활과 커뮤니케이션</a:t>
            </a:r>
            <a:endParaRPr kumimoji="0" lang="ko-KR" altLang="en-US" sz="24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75256" name="AutoShape 88"/>
          <p:cNvSpPr>
            <a:spLocks noChangeArrowheads="1"/>
          </p:cNvSpPr>
          <p:nvPr/>
        </p:nvSpPr>
        <p:spPr bwMode="gray">
          <a:xfrm>
            <a:off x="1835150" y="1341438"/>
            <a:ext cx="5791200" cy="574675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0AAE9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eaLnBrk="0" latinLnBrk="0" hangingPunct="0">
              <a:defRPr/>
            </a:pP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커뮤니케이션의 개념과 역할</a:t>
            </a:r>
          </a:p>
        </p:txBody>
      </p:sp>
    </p:spTree>
    <p:extLst>
      <p:ext uri="{BB962C8B-B14F-4D97-AF65-F5344CB8AC3E}">
        <p14:creationId xmlns:p14="http://schemas.microsoft.com/office/powerpoint/2010/main" xmlns="" val="43608164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208" grpId="0" animBg="1"/>
      <p:bldP spid="775216" grpId="0" animBg="1"/>
      <p:bldP spid="77522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010619" y="1068059"/>
            <a:ext cx="2812211" cy="63274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4925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3d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3200" b="1" dirty="0" smtClean="0">
                <a:solidFill>
                  <a:srgbClr val="EEECE1">
                    <a:lumMod val="10000"/>
                  </a:srgbClr>
                </a:solidFill>
                <a:latin typeface="HY견명조" pitchFamily="18" charset="-127"/>
                <a:ea typeface="HY견명조" pitchFamily="18" charset="-127"/>
              </a:rPr>
              <a:t>경청하는 방법</a:t>
            </a:r>
            <a:endParaRPr kumimoji="1" lang="en-US" altLang="ko-KR" sz="3200" b="1" dirty="0">
              <a:solidFill>
                <a:srgbClr val="EEECE1">
                  <a:lumMod val="10000"/>
                </a:srgbClr>
              </a:solidFill>
              <a:latin typeface="HY견명조" pitchFamily="18" charset="-127"/>
              <a:ea typeface="HY견명조" pitchFamily="18" charset="-127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21103" y="2906972"/>
            <a:ext cx="7910422" cy="324367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4925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3d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smtClean="0">
                <a:solidFill>
                  <a:srgbClr val="7030A0"/>
                </a:solidFill>
                <a:latin typeface="HY강B" pitchFamily="18" charset="-127"/>
                <a:ea typeface="HY강B" pitchFamily="18" charset="-127"/>
              </a:rPr>
              <a:t>임금님처럼 만 백성의 소리를 들을 수 있도록</a:t>
            </a:r>
            <a:endParaRPr kumimoji="1" lang="en-US" altLang="ko-KR" sz="2400" b="1" dirty="0" smtClean="0">
              <a:solidFill>
                <a:srgbClr val="7030A0"/>
              </a:solidFill>
              <a:latin typeface="HY강B" pitchFamily="18" charset="-127"/>
              <a:ea typeface="HY강B" pitchFamily="18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smtClean="0">
                <a:solidFill>
                  <a:srgbClr val="7030A0"/>
                </a:solidFill>
                <a:latin typeface="HY강B" pitchFamily="18" charset="-127"/>
                <a:ea typeface="HY강B" pitchFamily="18" charset="-127"/>
              </a:rPr>
              <a:t> 항상 귀를 열어 두고</a:t>
            </a:r>
            <a:r>
              <a:rPr kumimoji="1" lang="en-US" altLang="ko-KR" sz="2400" b="1" dirty="0" smtClean="0">
                <a:solidFill>
                  <a:srgbClr val="7030A0"/>
                </a:solidFill>
                <a:latin typeface="HY강B" pitchFamily="18" charset="-127"/>
                <a:ea typeface="HY강B" pitchFamily="18" charset="-127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400" b="1" dirty="0" smtClean="0">
              <a:solidFill>
                <a:srgbClr val="7030A0"/>
              </a:solidFill>
              <a:latin typeface="HY강B" pitchFamily="18" charset="-127"/>
              <a:ea typeface="HY강B" pitchFamily="18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소리를 내는 사람들의 다양성을 이해할 수 있는 </a:t>
            </a:r>
            <a:endParaRPr kumimoji="1" lang="en-US" altLang="ko-KR" sz="2400" b="1" dirty="0" smtClean="0">
              <a:solidFill>
                <a:srgbClr val="EEECE1">
                  <a:lumMod val="10000"/>
                </a:srgbClr>
              </a:solidFill>
              <a:latin typeface="HY강B" pitchFamily="18" charset="-127"/>
              <a:ea typeface="HY강B" pitchFamily="18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err="1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열개의</a:t>
            </a:r>
            <a:r>
              <a:rPr kumimoji="1" lang="ko-KR" altLang="en-US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 눈</a:t>
            </a:r>
            <a:r>
              <a:rPr kumimoji="1" lang="en-US" altLang="ko-KR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kumimoji="1" lang="ko-KR" altLang="en-US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다양한 시각</a:t>
            </a:r>
            <a:r>
              <a:rPr kumimoji="1" lang="en-US" altLang="ko-KR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kumimoji="1" lang="ko-KR" altLang="en-US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을 가지고 있어야 하며</a:t>
            </a:r>
            <a:r>
              <a:rPr kumimoji="1" lang="en-US" altLang="ko-KR" sz="2400" b="1" dirty="0" smtClean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400" b="1" dirty="0" smtClean="0">
              <a:solidFill>
                <a:srgbClr val="EEECE1">
                  <a:lumMod val="10000"/>
                </a:srgbClr>
              </a:solidFill>
              <a:latin typeface="HY강B" pitchFamily="18" charset="-127"/>
              <a:ea typeface="HY강B" pitchFamily="18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</a:rPr>
              <a:t>들을 때는 대상자의 마음을 이해하고 존중해 주며</a:t>
            </a:r>
            <a:endParaRPr kumimoji="1" lang="en-US" altLang="ko-KR" sz="2400" b="1" dirty="0" smtClean="0">
              <a:solidFill>
                <a:srgbClr val="C00000"/>
              </a:solidFill>
              <a:latin typeface="HY강B" pitchFamily="18" charset="-127"/>
              <a:ea typeface="HY강B" pitchFamily="18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400" b="1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</a:rPr>
              <a:t> 하나의 마음으로 들어주어야 함</a:t>
            </a:r>
            <a:endParaRPr kumimoji="1" lang="en-US" altLang="ko-KR" sz="2400" b="1" dirty="0">
              <a:solidFill>
                <a:srgbClr val="C000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967697" y="1529497"/>
            <a:ext cx="11913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8000" b="1" dirty="0">
                <a:solidFill>
                  <a:srgbClr val="EEECE1">
                    <a:lumMod val="10000"/>
                  </a:srgbClr>
                </a:solidFill>
                <a:latin typeface="HY강B" pitchFamily="18" charset="-127"/>
                <a:ea typeface="HY강B" pitchFamily="18" charset="-127"/>
              </a:rPr>
              <a:t>聽</a:t>
            </a:r>
            <a:endParaRPr kumimoji="1" lang="en-US" altLang="ko-KR" sz="8000" b="1" dirty="0">
              <a:solidFill>
                <a:srgbClr val="EEECE1">
                  <a:lumMod val="10000"/>
                </a:srgbClr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3321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00165" y="2133103"/>
            <a:ext cx="6286545" cy="4176217"/>
            <a:chOff x="837" y="796"/>
            <a:chExt cx="4090" cy="2843"/>
          </a:xfrm>
        </p:grpSpPr>
        <p:sp>
          <p:nvSpPr>
            <p:cNvPr id="1030" name="Freeform 3"/>
            <p:cNvSpPr>
              <a:spLocks/>
            </p:cNvSpPr>
            <p:nvPr/>
          </p:nvSpPr>
          <p:spPr bwMode="auto">
            <a:xfrm>
              <a:off x="837" y="823"/>
              <a:ext cx="4086" cy="2786"/>
            </a:xfrm>
            <a:custGeom>
              <a:avLst/>
              <a:gdLst>
                <a:gd name="T0" fmla="*/ 168 w 4011"/>
                <a:gd name="T1" fmla="*/ 0 h 2769"/>
                <a:gd name="T2" fmla="*/ 4011 w 4011"/>
                <a:gd name="T3" fmla="*/ 191 h 2769"/>
                <a:gd name="T4" fmla="*/ 3833 w 4011"/>
                <a:gd name="T5" fmla="*/ 2769 h 2769"/>
                <a:gd name="T6" fmla="*/ 0 w 4011"/>
                <a:gd name="T7" fmla="*/ 2567 h 2769"/>
                <a:gd name="T8" fmla="*/ 168 w 4011"/>
                <a:gd name="T9" fmla="*/ 0 h 27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11"/>
                <a:gd name="T16" fmla="*/ 0 h 2769"/>
                <a:gd name="T17" fmla="*/ 4011 w 4011"/>
                <a:gd name="T18" fmla="*/ 2769 h 27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11" h="2769">
                  <a:moveTo>
                    <a:pt x="168" y="0"/>
                  </a:moveTo>
                  <a:lnTo>
                    <a:pt x="4011" y="191"/>
                  </a:lnTo>
                  <a:lnTo>
                    <a:pt x="3833" y="2769"/>
                  </a:lnTo>
                  <a:lnTo>
                    <a:pt x="0" y="2567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31" name="Freeform 4"/>
            <p:cNvSpPr>
              <a:spLocks/>
            </p:cNvSpPr>
            <p:nvPr/>
          </p:nvSpPr>
          <p:spPr bwMode="auto">
            <a:xfrm>
              <a:off x="841" y="851"/>
              <a:ext cx="4086" cy="2788"/>
            </a:xfrm>
            <a:custGeom>
              <a:avLst/>
              <a:gdLst>
                <a:gd name="T0" fmla="*/ 3843 w 4011"/>
                <a:gd name="T1" fmla="*/ 0 h 2770"/>
                <a:gd name="T2" fmla="*/ 0 w 4011"/>
                <a:gd name="T3" fmla="*/ 191 h 2770"/>
                <a:gd name="T4" fmla="*/ 178 w 4011"/>
                <a:gd name="T5" fmla="*/ 2770 h 2770"/>
                <a:gd name="T6" fmla="*/ 4011 w 4011"/>
                <a:gd name="T7" fmla="*/ 2567 h 2770"/>
                <a:gd name="T8" fmla="*/ 3843 w 4011"/>
                <a:gd name="T9" fmla="*/ 0 h 27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11"/>
                <a:gd name="T16" fmla="*/ 0 h 2770"/>
                <a:gd name="T17" fmla="*/ 4011 w 4011"/>
                <a:gd name="T18" fmla="*/ 2770 h 27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11" h="2770">
                  <a:moveTo>
                    <a:pt x="3843" y="0"/>
                  </a:moveTo>
                  <a:lnTo>
                    <a:pt x="0" y="191"/>
                  </a:lnTo>
                  <a:lnTo>
                    <a:pt x="178" y="2770"/>
                  </a:lnTo>
                  <a:lnTo>
                    <a:pt x="4011" y="2567"/>
                  </a:lnTo>
                  <a:lnTo>
                    <a:pt x="3843" y="0"/>
                  </a:lnTo>
                  <a:close/>
                </a:path>
              </a:pathLst>
            </a:custGeom>
            <a:solidFill>
              <a:srgbClr val="80808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938" y="947"/>
              <a:ext cx="3902" cy="2596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DDDDDD"/>
                </a:gs>
              </a:gsLst>
              <a:lin ang="2700000" scaled="1"/>
            </a:gra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2717" y="796"/>
            <a:ext cx="287" cy="266"/>
          </p:xfrm>
          <a:graphic>
            <a:graphicData uri="http://schemas.openxmlformats.org/presentationml/2006/ole">
              <p:oleObj spid="_x0000_s2062" name="클립" r:id="rId3" imgW="823051" imgH="765502" progId="">
                <p:embed/>
              </p:oleObj>
            </a:graphicData>
          </a:graphic>
        </p:graphicFrame>
      </p:grpSp>
      <p:sp>
        <p:nvSpPr>
          <p:cNvPr id="899079" name="Text Box 7"/>
          <p:cNvSpPr txBox="1">
            <a:spLocks noChangeArrowheads="1"/>
          </p:cNvSpPr>
          <p:nvPr/>
        </p:nvSpPr>
        <p:spPr bwMode="auto">
          <a:xfrm>
            <a:off x="3059113" y="2553866"/>
            <a:ext cx="391645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sz="2800" b="1" dirty="0" smtClean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상대방 </a:t>
            </a:r>
            <a:r>
              <a:rPr lang="ko-KR" altLang="en-US" sz="28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요구 파악 가능 </a:t>
            </a:r>
          </a:p>
          <a:p>
            <a:endParaRPr lang="ko-KR" altLang="en-US" sz="2800" b="1" dirty="0">
              <a:solidFill>
                <a:srgbClr val="000066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오해와 실수 방지</a:t>
            </a:r>
          </a:p>
          <a:p>
            <a:endParaRPr lang="ko-KR" altLang="en-US" sz="2800" b="1" dirty="0">
              <a:solidFill>
                <a:srgbClr val="000066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업무진행 가속화</a:t>
            </a:r>
          </a:p>
          <a:p>
            <a:endParaRPr lang="ko-KR" altLang="en-US" sz="2800" b="1" dirty="0">
              <a:solidFill>
                <a:srgbClr val="000066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진솔한 관계 형성</a:t>
            </a:r>
          </a:p>
          <a:p>
            <a:endParaRPr lang="en-US" altLang="ko-KR" sz="2800" b="1" dirty="0">
              <a:solidFill>
                <a:srgbClr val="000066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2987824" y="1124744"/>
            <a:ext cx="3600450" cy="5794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  <a:flatTx/>
          </a:bodyPr>
          <a:lstStyle/>
          <a:p>
            <a:pPr algn="ctr"/>
            <a:r>
              <a:rPr lang="ko-KR" altLang="en-US" sz="3200" b="1" dirty="0">
                <a:latin typeface="HY견고딕" pitchFamily="18" charset="-127"/>
                <a:ea typeface="HY견고딕" pitchFamily="18" charset="-127"/>
              </a:rPr>
              <a:t>경청의 효과</a:t>
            </a:r>
          </a:p>
        </p:txBody>
      </p:sp>
    </p:spTree>
    <p:extLst>
      <p:ext uri="{BB962C8B-B14F-4D97-AF65-F5344CB8AC3E}">
        <p14:creationId xmlns:p14="http://schemas.microsoft.com/office/powerpoint/2010/main" xmlns="" val="2230302355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" dur="500"/>
                                        <p:tgtEl>
                                          <p:spTgt spid="89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90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Oval 2"/>
          <p:cNvSpPr>
            <a:spLocks noChangeArrowheads="1"/>
          </p:cNvSpPr>
          <p:nvPr/>
        </p:nvSpPr>
        <p:spPr bwMode="auto">
          <a:xfrm>
            <a:off x="3419872" y="2132856"/>
            <a:ext cx="2304255" cy="19442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적극적 시선</a:t>
            </a:r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2195513" y="3789040"/>
            <a:ext cx="2355850" cy="201622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거울 효과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131840" y="1121370"/>
            <a:ext cx="2857520" cy="5794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flatTx/>
          </a:bodyPr>
          <a:lstStyle/>
          <a:p>
            <a:pPr algn="ctr"/>
            <a:r>
              <a:rPr lang="ko-KR" altLang="en-US" sz="3200" b="1" dirty="0">
                <a:latin typeface="HY견고딕" pitchFamily="18" charset="-127"/>
                <a:ea typeface="HY견고딕" pitchFamily="18" charset="-127"/>
              </a:rPr>
              <a:t>경청의 자세</a:t>
            </a:r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4572000" y="3789040"/>
            <a:ext cx="2362200" cy="20882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800" b="1" dirty="0" err="1">
                <a:latin typeface="HY견고딕" pitchFamily="18" charset="-127"/>
                <a:ea typeface="HY견고딕" pitchFamily="18" charset="-127"/>
              </a:rPr>
              <a:t>알맞는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 호응</a:t>
            </a:r>
          </a:p>
        </p:txBody>
      </p:sp>
    </p:spTree>
    <p:extLst>
      <p:ext uri="{BB962C8B-B14F-4D97-AF65-F5344CB8AC3E}">
        <p14:creationId xmlns:p14="http://schemas.microsoft.com/office/powerpoint/2010/main" xmlns="" val="665760950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Oval 2"/>
          <p:cNvSpPr>
            <a:spLocks noChangeArrowheads="1"/>
          </p:cNvSpPr>
          <p:nvPr/>
        </p:nvSpPr>
        <p:spPr bwMode="auto">
          <a:xfrm>
            <a:off x="4853006" y="4005064"/>
            <a:ext cx="2362200" cy="216024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알맞은 호응</a:t>
            </a:r>
            <a:endParaRPr lang="ko-KR" altLang="en-US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4995" name="Oval 3"/>
          <p:cNvSpPr>
            <a:spLocks noChangeArrowheads="1"/>
          </p:cNvSpPr>
          <p:nvPr/>
        </p:nvSpPr>
        <p:spPr bwMode="auto">
          <a:xfrm>
            <a:off x="4716016" y="3861048"/>
            <a:ext cx="2664296" cy="2448272"/>
          </a:xfrm>
          <a:prstGeom prst="ellipse">
            <a:avLst/>
          </a:prstGeom>
          <a:noFill/>
          <a:ln w="57150">
            <a:solidFill>
              <a:srgbClr val="EF41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68313" y="1223541"/>
            <a:ext cx="1512887" cy="549275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B2B2B2"/>
              </a:gs>
              <a:gs pos="100000">
                <a:srgbClr val="99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ko-KR" altLang="en-US" sz="28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동 의</a:t>
            </a:r>
            <a:r>
              <a:rPr lang="ko-KR" altLang="en-US" sz="3000" b="1" dirty="0">
                <a:solidFill>
                  <a:srgbClr val="030218"/>
                </a:solidFill>
                <a:latin typeface="돋움" pitchFamily="50" charset="-127"/>
                <a:ea typeface="돋움" pitchFamily="50" charset="-127"/>
              </a:rPr>
              <a:t> 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433388" y="2329716"/>
            <a:ext cx="1547812" cy="52322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B2B2B2"/>
              </a:gs>
              <a:gs pos="100000">
                <a:srgbClr val="99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ko-KR" altLang="en-US" sz="28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공 감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433388" y="3337828"/>
            <a:ext cx="1547812" cy="52322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B2B2B2"/>
              </a:gs>
              <a:gs pos="100000">
                <a:srgbClr val="99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ko-KR" altLang="en-US" sz="28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동기화</a:t>
            </a:r>
          </a:p>
        </p:txBody>
      </p:sp>
      <p:sp>
        <p:nvSpPr>
          <p:cNvPr id="914439" name="Text Box 7"/>
          <p:cNvSpPr txBox="1">
            <a:spLocks noChangeArrowheads="1"/>
          </p:cNvSpPr>
          <p:nvPr/>
        </p:nvSpPr>
        <p:spPr bwMode="auto">
          <a:xfrm>
            <a:off x="2376488" y="3255367"/>
            <a:ext cx="4052900" cy="461665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rgbClr val="CCFF99"/>
              </a:gs>
              <a:gs pos="100000">
                <a:srgbClr val="B2B2B2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99"/>
            </a:extrusionClr>
          </a:sp3d>
        </p:spPr>
        <p:txBody>
          <a:bodyPr wrap="square">
            <a:spAutoFit/>
            <a:flatTx/>
          </a:bodyPr>
          <a:lstStyle/>
          <a:p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그래서요</a:t>
            </a:r>
            <a:r>
              <a:rPr lang="en-US" altLang="ko-KR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? , </a:t>
            </a:r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어떻게 됐지요</a:t>
            </a:r>
            <a:r>
              <a:rPr lang="en-US" altLang="ko-KR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?</a:t>
            </a:r>
          </a:p>
        </p:txBody>
      </p:sp>
      <p:sp>
        <p:nvSpPr>
          <p:cNvPr id="914440" name="Text Box 8"/>
          <p:cNvSpPr txBox="1">
            <a:spLocks noChangeArrowheads="1"/>
          </p:cNvSpPr>
          <p:nvPr/>
        </p:nvSpPr>
        <p:spPr bwMode="auto">
          <a:xfrm>
            <a:off x="2376488" y="1239143"/>
            <a:ext cx="4195776" cy="461665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rgbClr val="CCFF99"/>
              </a:gs>
              <a:gs pos="100000">
                <a:srgbClr val="B2B2B2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99"/>
            </a:extrusionClr>
          </a:sp3d>
        </p:spPr>
        <p:txBody>
          <a:bodyPr wrap="square">
            <a:spAutoFit/>
            <a:flatTx/>
          </a:bodyPr>
          <a:lstStyle/>
          <a:p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맞아요</a:t>
            </a:r>
            <a:r>
              <a:rPr lang="en-US" altLang="ko-KR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바로 그거예요</a:t>
            </a:r>
          </a:p>
        </p:txBody>
      </p:sp>
      <p:sp>
        <p:nvSpPr>
          <p:cNvPr id="914441" name="Text Box 9"/>
          <p:cNvSpPr txBox="1">
            <a:spLocks noChangeArrowheads="1"/>
          </p:cNvSpPr>
          <p:nvPr/>
        </p:nvSpPr>
        <p:spPr bwMode="auto">
          <a:xfrm>
            <a:off x="2376488" y="2247255"/>
            <a:ext cx="4124338" cy="461665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rgbClr val="CCFF99"/>
              </a:gs>
              <a:gs pos="100000">
                <a:srgbClr val="B2B2B2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99"/>
            </a:extrusionClr>
          </a:sp3d>
        </p:spPr>
        <p:txBody>
          <a:bodyPr wrap="square">
            <a:spAutoFit/>
            <a:flatTx/>
          </a:bodyPr>
          <a:lstStyle/>
          <a:p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아</a:t>
            </a:r>
            <a:r>
              <a:rPr lang="en-US" altLang="ko-KR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~, </a:t>
            </a:r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그랬겠네요</a:t>
            </a:r>
            <a:r>
              <a:rPr lang="en-US" altLang="ko-KR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sz="2400" b="1" dirty="0">
                <a:solidFill>
                  <a:srgbClr val="030218"/>
                </a:solidFill>
                <a:latin typeface="HY견고딕" pitchFamily="18" charset="-127"/>
                <a:ea typeface="HY견고딕" pitchFamily="18" charset="-127"/>
              </a:rPr>
              <a:t>재미있네요</a:t>
            </a:r>
          </a:p>
        </p:txBody>
      </p:sp>
    </p:spTree>
    <p:extLst>
      <p:ext uri="{BB962C8B-B14F-4D97-AF65-F5344CB8AC3E}">
        <p14:creationId xmlns:p14="http://schemas.microsoft.com/office/powerpoint/2010/main" xmlns="" val="199763116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9" grpId="0" animBg="1"/>
      <p:bldP spid="914440" grpId="0" animBg="1"/>
      <p:bldP spid="9144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9" name="AutoShape 7"/>
          <p:cNvSpPr>
            <a:spLocks noChangeArrowheads="1"/>
          </p:cNvSpPr>
          <p:nvPr/>
        </p:nvSpPr>
        <p:spPr bwMode="auto">
          <a:xfrm>
            <a:off x="2339975" y="1006477"/>
            <a:ext cx="4335463" cy="622323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커뮤니케이션이란</a:t>
            </a:r>
            <a:r>
              <a:rPr lang="en-US" altLang="ko-KR" sz="2800" b="1" dirty="0">
                <a:latin typeface="HY견고딕" pitchFamily="18" charset="-127"/>
                <a:ea typeface="HY견고딕" pitchFamily="18" charset="-127"/>
              </a:rPr>
              <a:t>?</a:t>
            </a:r>
            <a:endParaRPr kumimoji="0" lang="en-US" altLang="ko-KR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2843808" y="4460919"/>
            <a:ext cx="403244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indent="179388" algn="ctr"/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조직 커뮤니케이션</a:t>
            </a:r>
          </a:p>
          <a:p>
            <a:pPr indent="179388" algn="ctr"/>
            <a:endParaRPr lang="ko-KR" altLang="en-US" sz="2400" b="1" dirty="0">
              <a:latin typeface="HY견고딕" pitchFamily="18" charset="-127"/>
              <a:ea typeface="HY견고딕" pitchFamily="18" charset="-127"/>
            </a:endParaRPr>
          </a:p>
          <a:p>
            <a:pPr indent="179388" algn="ctr"/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대인 커뮤니케이션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611560" y="1984772"/>
            <a:ext cx="8103844" cy="21759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txBody>
          <a:bodyPr wrap="square">
            <a:spAutoFit/>
          </a:bodyPr>
          <a:lstStyle/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두 사람 이상의 사람들 사이에 언어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비언어 등의 </a:t>
            </a: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수단을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200000"/>
              </a:lnSpc>
              <a:defRPr/>
            </a:pPr>
            <a:r>
              <a:rPr lang="ko-KR" altLang="en-US" sz="2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통하여 의견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(opinion),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감정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(sentiment),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정보  </a:t>
            </a:r>
            <a:endParaRPr lang="en-US" altLang="ko-KR" sz="24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lnSpc>
                <a:spcPct val="200000"/>
              </a:lnSpc>
              <a:defRPr/>
            </a:pPr>
            <a:r>
              <a:rPr lang="en-US" altLang="ko-KR" sz="2400" b="1" dirty="0" smtClean="0">
                <a:latin typeface="HY견고딕" pitchFamily="18" charset="-127"/>
                <a:ea typeface="HY견고딕" pitchFamily="18" charset="-127"/>
              </a:rPr>
              <a:t> (</a:t>
            </a:r>
            <a:r>
              <a:rPr lang="en-US" altLang="ko-KR" sz="2400" b="1" dirty="0">
                <a:latin typeface="HY견고딕" pitchFamily="18" charset="-127"/>
                <a:ea typeface="HY견고딕" pitchFamily="18" charset="-127"/>
              </a:rPr>
              <a:t>information)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를 교환하여 상호작용하는 과정</a:t>
            </a:r>
          </a:p>
        </p:txBody>
      </p:sp>
    </p:spTree>
    <p:extLst>
      <p:ext uri="{BB962C8B-B14F-4D97-AF65-F5344CB8AC3E}">
        <p14:creationId xmlns:p14="http://schemas.microsoft.com/office/powerpoint/2010/main" xmlns="" val="300925735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AutoShape 2"/>
          <p:cNvSpPr>
            <a:spLocks noChangeArrowheads="1"/>
          </p:cNvSpPr>
          <p:nvPr/>
        </p:nvSpPr>
        <p:spPr bwMode="gray">
          <a:xfrm rot="16200000">
            <a:off x="4104481" y="209629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51619" name="AutoShape 3"/>
          <p:cNvSpPr>
            <a:spLocks noChangeArrowheads="1"/>
          </p:cNvSpPr>
          <p:nvPr/>
        </p:nvSpPr>
        <p:spPr bwMode="gray">
          <a:xfrm rot="5400000">
            <a:off x="4104481" y="476011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51620" name="AutoShape 4"/>
          <p:cNvSpPr>
            <a:spLocks noChangeArrowheads="1"/>
          </p:cNvSpPr>
          <p:nvPr/>
        </p:nvSpPr>
        <p:spPr bwMode="gray">
          <a:xfrm>
            <a:off x="5307013" y="3459163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51621" name="AutoShape 5"/>
          <p:cNvSpPr>
            <a:spLocks noChangeArrowheads="1"/>
          </p:cNvSpPr>
          <p:nvPr/>
        </p:nvSpPr>
        <p:spPr bwMode="gray">
          <a:xfrm rot="-10800000">
            <a:off x="2897188" y="345281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gray">
          <a:xfrm>
            <a:off x="2915816" y="1844328"/>
            <a:ext cx="3168352" cy="3744912"/>
          </a:xfrm>
          <a:prstGeom prst="ellipse">
            <a:avLst/>
          </a:prstGeom>
          <a:noFill/>
          <a:ln w="38100" algn="ctr">
            <a:solidFill>
              <a:srgbClr val="C0C0C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ko-KR" altLang="en-US"/>
          </a:p>
        </p:txBody>
      </p:sp>
      <p:sp>
        <p:nvSpPr>
          <p:cNvPr id="751627" name="Oval 11"/>
          <p:cNvSpPr>
            <a:spLocks noChangeArrowheads="1"/>
          </p:cNvSpPr>
          <p:nvPr/>
        </p:nvSpPr>
        <p:spPr bwMode="gray">
          <a:xfrm>
            <a:off x="4355654" y="5300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CB90EC"/>
              </a:gs>
              <a:gs pos="100000">
                <a:srgbClr val="9368AB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51628" name="Oval 12"/>
          <p:cNvSpPr>
            <a:spLocks noChangeArrowheads="1"/>
          </p:cNvSpPr>
          <p:nvPr/>
        </p:nvSpPr>
        <p:spPr bwMode="gray">
          <a:xfrm>
            <a:off x="6084168" y="3429000"/>
            <a:ext cx="360362" cy="360363"/>
          </a:xfrm>
          <a:prstGeom prst="ellipse">
            <a:avLst/>
          </a:prstGeom>
          <a:gradFill rotWithShape="1">
            <a:gsLst>
              <a:gs pos="0">
                <a:srgbClr val="6699FF"/>
              </a:gs>
              <a:gs pos="100000">
                <a:srgbClr val="4A6FB9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51629" name="Oval 13"/>
          <p:cNvSpPr>
            <a:spLocks noChangeArrowheads="1"/>
          </p:cNvSpPr>
          <p:nvPr/>
        </p:nvSpPr>
        <p:spPr bwMode="gray">
          <a:xfrm>
            <a:off x="4283968" y="148431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100000">
                <a:srgbClr val="B96F00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51630" name="Oval 14"/>
          <p:cNvSpPr>
            <a:spLocks noChangeArrowheads="1"/>
          </p:cNvSpPr>
          <p:nvPr/>
        </p:nvSpPr>
        <p:spPr bwMode="gray">
          <a:xfrm>
            <a:off x="2555454" y="3429000"/>
            <a:ext cx="360362" cy="360363"/>
          </a:xfrm>
          <a:prstGeom prst="ellipse">
            <a:avLst/>
          </a:prstGeom>
          <a:gradFill rotWithShape="1">
            <a:gsLst>
              <a:gs pos="0">
                <a:srgbClr val="82B820"/>
              </a:gs>
              <a:gs pos="100000">
                <a:srgbClr val="5E8517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286126" y="2492375"/>
            <a:ext cx="2508250" cy="2160588"/>
            <a:chOff x="2154" y="1769"/>
            <a:chExt cx="1580" cy="1361"/>
          </a:xfrm>
        </p:grpSpPr>
        <p:sp>
          <p:nvSpPr>
            <p:cNvPr id="751632" name="Oval 16"/>
            <p:cNvSpPr>
              <a:spLocks noChangeArrowheads="1"/>
            </p:cNvSpPr>
            <p:nvPr/>
          </p:nvSpPr>
          <p:spPr bwMode="gray">
            <a:xfrm>
              <a:off x="2238" y="1769"/>
              <a:ext cx="1361" cy="1361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rgbClr val="CFFFE7"/>
                </a:gs>
                <a:gs pos="100000">
                  <a:schemeClr val="folHlink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1633" name="Oval 17"/>
            <p:cNvSpPr>
              <a:spLocks noChangeArrowheads="1"/>
            </p:cNvSpPr>
            <p:nvPr/>
          </p:nvSpPr>
          <p:spPr bwMode="gray">
            <a:xfrm>
              <a:off x="2327" y="1858"/>
              <a:ext cx="1183" cy="118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rgbClr val="CFFFE7"/>
                </a:gs>
                <a:gs pos="100000">
                  <a:schemeClr val="folHlink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1634" name="Oval 18"/>
            <p:cNvSpPr>
              <a:spLocks noChangeArrowheads="1"/>
            </p:cNvSpPr>
            <p:nvPr/>
          </p:nvSpPr>
          <p:spPr bwMode="gray">
            <a:xfrm>
              <a:off x="2328" y="1860"/>
              <a:ext cx="1183" cy="118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rgbClr val="CFFFE7"/>
                </a:gs>
                <a:gs pos="100000">
                  <a:schemeClr val="fol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1635" name="Oval 19"/>
            <p:cNvSpPr>
              <a:spLocks noChangeArrowheads="1"/>
            </p:cNvSpPr>
            <p:nvPr/>
          </p:nvSpPr>
          <p:spPr bwMode="gray">
            <a:xfrm>
              <a:off x="2391" y="1917"/>
              <a:ext cx="1065" cy="106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rgbClr val="CFFFE7"/>
                </a:gs>
                <a:gs pos="100000">
                  <a:schemeClr val="folHlink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2410" y="1929"/>
              <a:ext cx="1031" cy="1031"/>
              <a:chOff x="4166" y="1706"/>
              <a:chExt cx="1252" cy="1252"/>
            </a:xfrm>
          </p:grpSpPr>
          <p:sp>
            <p:nvSpPr>
              <p:cNvPr id="751637" name="Oval 21"/>
              <p:cNvSpPr>
                <a:spLocks noChangeArrowheads="1"/>
              </p:cNvSpPr>
              <p:nvPr/>
            </p:nvSpPr>
            <p:spPr bwMode="auto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CFFFE7"/>
                  </a:gs>
                  <a:gs pos="100000">
                    <a:schemeClr val="folHlink"/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751638" name="Oval 22"/>
              <p:cNvSpPr>
                <a:spLocks noChangeArrowheads="1"/>
              </p:cNvSpPr>
              <p:nvPr/>
            </p:nvSpPr>
            <p:spPr bwMode="auto">
              <a:xfrm>
                <a:off x="4182" y="1713"/>
                <a:ext cx="1222" cy="122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CFFFE7"/>
                  </a:gs>
                  <a:gs pos="100000">
                    <a:schemeClr val="folHlink"/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751639" name="Oval 23"/>
              <p:cNvSpPr>
                <a:spLocks noChangeArrowheads="1"/>
              </p:cNvSpPr>
              <p:nvPr/>
            </p:nvSpPr>
            <p:spPr bwMode="auto">
              <a:xfrm>
                <a:off x="4195" y="1725"/>
                <a:ext cx="1162" cy="1140"/>
              </a:xfrm>
              <a:prstGeom prst="ellipse">
                <a:avLst/>
              </a:prstGeom>
              <a:gradFill rotWithShape="1">
                <a:gsLst>
                  <a:gs pos="0">
                    <a:srgbClr val="CFFFE7"/>
                  </a:gs>
                  <a:gs pos="50000">
                    <a:schemeClr val="folHlink"/>
                  </a:gs>
                  <a:gs pos="100000">
                    <a:srgbClr val="CFFFE7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751640" name="Oval 24"/>
              <p:cNvSpPr>
                <a:spLocks noChangeArrowheads="1"/>
              </p:cNvSpPr>
              <p:nvPr/>
            </p:nvSpPr>
            <p:spPr bwMode="auto">
              <a:xfrm>
                <a:off x="4263" y="1757"/>
                <a:ext cx="1033" cy="92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CFFFE7"/>
                  </a:gs>
                  <a:gs pos="100000">
                    <a:schemeClr val="folHlink"/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sp>
          <p:nvSpPr>
            <p:cNvPr id="10270" name="Text Box 25"/>
            <p:cNvSpPr txBox="1">
              <a:spLocks noChangeArrowheads="1"/>
            </p:cNvSpPr>
            <p:nvPr/>
          </p:nvSpPr>
          <p:spPr bwMode="auto">
            <a:xfrm>
              <a:off x="2154" y="2310"/>
              <a:ext cx="158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latinLnBrk="0" hangingPunct="0"/>
              <a:r>
                <a:rPr kumimoji="0" lang="en-US" altLang="ko-KR" sz="2400" b="1" dirty="0">
                  <a:solidFill>
                    <a:srgbClr val="000000"/>
                  </a:solidFill>
                  <a:latin typeface="Arial" pitchFamily="34" charset="0"/>
                </a:rPr>
                <a:t>Communication</a:t>
              </a:r>
            </a:p>
          </p:txBody>
        </p:sp>
      </p:grpSp>
      <p:sp>
        <p:nvSpPr>
          <p:cNvPr id="751645" name="Oval 29"/>
          <p:cNvSpPr>
            <a:spLocks noChangeArrowheads="1"/>
          </p:cNvSpPr>
          <p:nvPr/>
        </p:nvSpPr>
        <p:spPr bwMode="auto">
          <a:xfrm>
            <a:off x="4716016" y="1629172"/>
            <a:ext cx="2376264" cy="647700"/>
          </a:xfrm>
          <a:prstGeom prst="ellipse">
            <a:avLst/>
          </a:prstGeom>
          <a:gradFill rotWithShape="1">
            <a:gsLst>
              <a:gs pos="0">
                <a:srgbClr val="BDBEC7"/>
              </a:gs>
              <a:gs pos="50000">
                <a:srgbClr val="F9C7F7"/>
              </a:gs>
              <a:gs pos="100000">
                <a:srgbClr val="BDBEC7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9C7F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o-KR" altLang="en-US" sz="24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정보</a:t>
            </a:r>
            <a:r>
              <a:rPr lang="en-US" altLang="ko-KR" sz="24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자료 교류 </a:t>
            </a:r>
          </a:p>
        </p:txBody>
      </p:sp>
      <p:sp>
        <p:nvSpPr>
          <p:cNvPr id="751646" name="Oval 30"/>
          <p:cNvSpPr>
            <a:spLocks noChangeArrowheads="1"/>
          </p:cNvSpPr>
          <p:nvPr/>
        </p:nvSpPr>
        <p:spPr bwMode="auto">
          <a:xfrm>
            <a:off x="6228184" y="3933428"/>
            <a:ext cx="2534530" cy="647700"/>
          </a:xfrm>
          <a:prstGeom prst="ellipse">
            <a:avLst/>
          </a:prstGeom>
          <a:gradFill rotWithShape="1">
            <a:gsLst>
              <a:gs pos="0">
                <a:srgbClr val="BDBEC7"/>
              </a:gs>
              <a:gs pos="50000">
                <a:srgbClr val="F9C7F7"/>
              </a:gs>
              <a:gs pos="100000">
                <a:srgbClr val="BDBEC7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9C7F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o-KR" altLang="en-US" sz="24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지시와 통제</a:t>
            </a:r>
          </a:p>
        </p:txBody>
      </p:sp>
      <p:sp>
        <p:nvSpPr>
          <p:cNvPr id="751647" name="Oval 31"/>
          <p:cNvSpPr>
            <a:spLocks noChangeArrowheads="1"/>
          </p:cNvSpPr>
          <p:nvPr/>
        </p:nvSpPr>
        <p:spPr bwMode="auto">
          <a:xfrm>
            <a:off x="3347863" y="5805488"/>
            <a:ext cx="2376265" cy="503832"/>
          </a:xfrm>
          <a:prstGeom prst="ellipse">
            <a:avLst/>
          </a:prstGeom>
          <a:gradFill rotWithShape="1">
            <a:gsLst>
              <a:gs pos="0">
                <a:srgbClr val="BDBEC7"/>
              </a:gs>
              <a:gs pos="50000">
                <a:srgbClr val="F9C7F7"/>
              </a:gs>
              <a:gs pos="100000">
                <a:srgbClr val="BDBEC7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9C7F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o-KR" altLang="en-US" sz="2400" b="1" dirty="0" smtClean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감정표출</a:t>
            </a:r>
            <a:endParaRPr lang="ko-KR" altLang="en-US" sz="2400" b="1" dirty="0">
              <a:solidFill>
                <a:srgbClr val="00006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51648" name="Oval 32"/>
          <p:cNvSpPr>
            <a:spLocks noChangeArrowheads="1"/>
          </p:cNvSpPr>
          <p:nvPr/>
        </p:nvSpPr>
        <p:spPr bwMode="auto">
          <a:xfrm>
            <a:off x="107504" y="3933056"/>
            <a:ext cx="2592412" cy="647700"/>
          </a:xfrm>
          <a:prstGeom prst="ellipse">
            <a:avLst/>
          </a:prstGeom>
          <a:gradFill rotWithShape="1">
            <a:gsLst>
              <a:gs pos="0">
                <a:srgbClr val="BDBEC7"/>
              </a:gs>
              <a:gs pos="50000">
                <a:srgbClr val="F9C7F7"/>
              </a:gs>
              <a:gs pos="100000">
                <a:srgbClr val="BDBEC7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9C7F7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o-KR" altLang="en-US" sz="2400" b="1" dirty="0">
                <a:solidFill>
                  <a:srgbClr val="000066"/>
                </a:solidFill>
                <a:latin typeface="HY견고딕" pitchFamily="18" charset="-127"/>
                <a:ea typeface="HY견고딕" pitchFamily="18" charset="-127"/>
              </a:rPr>
              <a:t>구성원 동기부여</a:t>
            </a:r>
          </a:p>
        </p:txBody>
      </p:sp>
      <p:sp>
        <p:nvSpPr>
          <p:cNvPr id="751649" name="AutoShape 33"/>
          <p:cNvSpPr>
            <a:spLocks noChangeArrowheads="1"/>
          </p:cNvSpPr>
          <p:nvPr/>
        </p:nvSpPr>
        <p:spPr bwMode="auto">
          <a:xfrm>
            <a:off x="2324769" y="864642"/>
            <a:ext cx="4335463" cy="54813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커뮤니케이션의 역할</a:t>
            </a:r>
            <a:endParaRPr kumimoji="0"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91839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486 C 0.02223 -0.00463 0.04601 -0.00393 0.07223 0.00996 C 0.09827 0.02361 0.13455 0.04699 0.15695 0.07824 C 0.18004 0.10949 0.20053 0.15602 0.20886 0.19815 C 0.21737 0.24074 0.21459 0.29236 0.20799 0.33195 C 0.2007 0.37176 0.18369 0.40764 0.16737 0.43704 C 0.15139 0.46644 0.13299 0.49074 0.11025 0.50834 C 0.08733 0.52593 0.05938 0.54051 0.02969 0.54398 C 0.00018 0.54676 -0.03923 0.54097 -0.06822 0.52709 C -0.09704 0.5132 -0.12309 0.48704 -0.14357 0.45857 C -0.16319 0.4301 -0.17951 0.38889 -0.18871 0.35625 C -0.19791 0.32338 -0.19826 0.29375 -0.19774 0.26343 C -0.19704 0.2338 -0.19079 0.19838 -0.18611 0.17547 C -0.18142 0.15185 -0.17864 0.14375 -0.16892 0.12547 C -0.15972 0.10648 -0.14704 0.08264 -0.12829 0.0632 C -0.10954 0.04445 -0.07812 0.02107 -0.05746 0.01042 C -0.03628 -0.00069 -0.021 -0.00463 0.00087 -0.00486 Z " pathEditMode="relative" rAng="-2061760" ptsTypes="aaaaaaaaaaaaaaaaa">
                                      <p:cBhvr>
                                        <p:cTn id="6" dur="1000" fill="hold"/>
                                        <p:tgtEl>
                                          <p:spTgt spid="751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" y="2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75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C -0.00243 0.02315 -0.00417 0.0588 -0.01528 0.08935 C -0.02639 0.11991 -0.04688 0.15764 -0.06702 0.18333 C -0.08715 0.20926 -0.11215 0.23218 -0.13646 0.24445 C -0.16077 0.25671 -0.18594 0.25972 -0.21285 0.25695 C -0.23976 0.25417 -0.27448 0.24121 -0.29757 0.22732 C -0.32066 0.21343 -0.33698 0.19329 -0.35174 0.17408 C -0.36649 0.15463 -0.37691 0.13333 -0.38577 0.11134 C -0.39462 0.08935 -0.4007 0.06875 -0.40469 0.04236 C -0.40868 0.01597 -0.41129 -0.01898 -0.40938 -0.04699 C -0.40747 -0.075 -0.40104 -0.10139 -0.39288 -0.12546 C -0.38472 -0.14954 -0.37274 -0.17083 -0.3599 -0.1912 C -0.34705 -0.21157 -0.33386 -0.23217 -0.31528 -0.24768 C -0.2967 -0.26319 -0.27222 -0.27778 -0.24809 -0.28379 C -0.22396 -0.28981 -0.1908 -0.2868 -0.17049 -0.28379 C -0.15017 -0.28079 -0.1434 -0.27685 -0.12587 -0.26643 C -0.10833 -0.25602 -0.0816 -0.23912 -0.0658 -0.22083 C -0.05 -0.20254 -0.03993 -0.17685 -0.03056 -0.15694 C -0.02118 -0.1368 -0.01424 -0.11829 -0.00938 -0.10046 C -0.00452 -0.08264 -0.00261 -0.0662 -0.00104 -0.05023 C 0.00052 -0.03426 0.00243 -0.02315 1.38889E-6 -1.48148E-6 Z " pathEditMode="relative" rAng="0" ptsTypes="aaaaaaaaaaaaaaaaaaaaa">
                                      <p:cBhvr>
                                        <p:cTn id="14" dur="1000" fill="hold"/>
                                        <p:tgtEl>
                                          <p:spTgt spid="751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75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C -0.02361 0.00023 -0.05018 -0.00069 -0.07691 -0.01504 C -0.10295 -0.02963 -0.14098 -0.06481 -0.15973 -0.08958 C -0.17848 -0.11389 -0.18368 -0.1375 -0.19167 -0.15995 C -0.19844 -0.1831 -0.20174 -0.20278 -0.20434 -0.22453 C -0.20729 -0.24583 -0.20851 -0.26643 -0.20747 -0.28981 C -0.20643 -0.31365 -0.20434 -0.34514 -0.19879 -0.36782 C -0.19236 -0.39051 -0.18594 -0.40509 -0.175 -0.42639 C -0.16268 -0.44791 -0.14427 -0.47592 -0.12587 -0.49444 C -0.10834 -0.51273 -0.08837 -0.52986 -0.06789 -0.53819 C -0.04861 -0.54722 -0.02934 -0.54768 -0.0092 -0.54722 C 0.01215 -0.54676 0.03385 -0.54629 0.05659 -0.53518 C 0.07916 -0.5243 0.10764 -0.50486 0.12725 -0.4831 C 0.14687 -0.46203 0.16302 -0.43264 0.17413 -0.40694 C 0.18576 -0.38171 0.19288 -0.35416 0.19705 -0.33102 C 0.20104 -0.30602 0.20017 -0.28356 0.19861 -0.26041 C 0.19774 -0.23634 0.19375 -0.21041 0.18871 -0.18912 C 0.1842 -0.16736 0.18211 -0.15416 0.17083 -0.13194 C 0.15937 -0.10995 0.13628 -0.07592 0.11805 -0.05717 C 0.10069 -0.0375 0.08316 -0.02662 0.06354 -0.01805 C 0.04427 -0.00833 0.02309 -0.00092 3.33333E-6 -2.59259E-6 Z " pathEditMode="relative" rAng="1788841" ptsTypes="aaaaaaaaaaaaaaaaaaaaa">
                                      <p:cBhvr>
                                        <p:cTn id="22" dur="1000" fill="hold"/>
                                        <p:tgtEl>
                                          <p:spTgt spid="751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-2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75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C -0.00069 -0.03194 -0.00226 -0.06991 0.0059 -0.10208 C 0.01406 -0.13426 0.03212 -0.16736 0.04931 -0.19282 C 0.06649 -0.21828 0.08663 -0.23889 0.10937 -0.25393 C 0.13212 -0.26898 0.16007 -0.28078 0.18576 -0.28379 C 0.21146 -0.2868 0.23906 -0.28333 0.26354 -0.27268 C 0.28802 -0.26203 0.31406 -0.23866 0.33299 -0.21944 C 0.35191 -0.20023 0.3658 -0.18333 0.3776 -0.15694 C 0.38941 -0.13032 0.39913 -0.09352 0.40347 -0.05972 C 0.40781 -0.02592 0.40816 0.01297 0.40347 0.04537 C 0.39878 0.07778 0.38871 0.10741 0.37517 0.13472 C 0.36163 0.16204 0.34583 0.18658 0.3224 0.20834 C 0.29896 0.23009 0.26806 0.25949 0.23403 0.26482 C 0.2 0.27014 0.14896 0.25463 0.11875 0.23959 C 0.08854 0.22454 0.07101 0.19884 0.05295 0.17408 C 0.0349 0.14908 0.01962 0.11783 0.01059 0.08935 C 0.00156 0.06088 0.00069 0.03195 5.55556E-7 -2.22222E-6 Z " pathEditMode="relative" rAng="0" ptsTypes="aaaaaaaaaaaaaaaaa">
                                      <p:cBhvr>
                                        <p:cTn id="30" dur="1000" fill="hold"/>
                                        <p:tgtEl>
                                          <p:spTgt spid="751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00" y="-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75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27" grpId="0" animBg="1"/>
      <p:bldP spid="751628" grpId="0" animBg="1"/>
      <p:bldP spid="751629" grpId="0" animBg="1"/>
      <p:bldP spid="751630" grpId="0" animBg="1"/>
      <p:bldP spid="751645" grpId="0" animBg="1"/>
      <p:bldP spid="751646" grpId="0" animBg="1"/>
      <p:bldP spid="751647" grpId="0" animBg="1"/>
      <p:bldP spid="7516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6" name="AutoShape 26"/>
          <p:cNvSpPr>
            <a:spLocks noChangeArrowheads="1"/>
          </p:cNvSpPr>
          <p:nvPr/>
        </p:nvSpPr>
        <p:spPr bwMode="auto">
          <a:xfrm>
            <a:off x="1571604" y="1249082"/>
            <a:ext cx="6143668" cy="595742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latin typeface="Arial" pitchFamily="34" charset="0"/>
              </a:rPr>
              <a:t>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조직생활과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커뮤니케이션의 중요성</a:t>
            </a:r>
            <a:endParaRPr kumimoji="0"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2124199" y="2348880"/>
            <a:ext cx="4968081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indent="179388">
              <a:buFont typeface="Wingdings" pitchFamily="2" charset="2"/>
              <a:buChar char="u"/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입사면접과 커뮤니케이션</a:t>
            </a: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buFont typeface="Wingdings" pitchFamily="2" charset="2"/>
              <a:buChar char="u"/>
            </a:pP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buFont typeface="Wingdings" pitchFamily="2" charset="2"/>
              <a:buChar char="u"/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관리업무와 커뮤니케이션</a:t>
            </a: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 algn="ctr">
              <a:buFont typeface="Wingdings" pitchFamily="2" charset="2"/>
              <a:buChar char="u"/>
            </a:pPr>
            <a:endParaRPr lang="en-US" altLang="ko-KR" sz="2800" b="1" dirty="0" smtClean="0">
              <a:latin typeface="HY견고딕" pitchFamily="18" charset="-127"/>
              <a:ea typeface="HY견고딕" pitchFamily="18" charset="-127"/>
            </a:endParaRPr>
          </a:p>
          <a:p>
            <a:pPr indent="179388">
              <a:buFont typeface="Wingdings" pitchFamily="2" charset="2"/>
              <a:buChar char="u"/>
            </a:pP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 승진과 커뮤니케이션</a:t>
            </a:r>
            <a:endParaRPr lang="ko-KR" altLang="en-US" sz="28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751441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AutoShape 2"/>
          <p:cNvSpPr>
            <a:spLocks noChangeArrowheads="1"/>
          </p:cNvSpPr>
          <p:nvPr/>
        </p:nvSpPr>
        <p:spPr bwMode="gray">
          <a:xfrm>
            <a:off x="2195736" y="982117"/>
            <a:ext cx="4896544" cy="502667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pattFill prst="plaid">
              <a:fgClr>
                <a:srgbClr val="F7D3F4"/>
              </a:fgClr>
              <a:bgClr>
                <a:srgbClr val="FFFFFF"/>
              </a:bgClr>
            </a:patt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커뮤니케이션의 진행과정</a:t>
            </a:r>
          </a:p>
        </p:txBody>
      </p:sp>
      <p:sp>
        <p:nvSpPr>
          <p:cNvPr id="782355" name="AutoShape 19"/>
          <p:cNvSpPr>
            <a:spLocks noChangeArrowheads="1"/>
          </p:cNvSpPr>
          <p:nvPr/>
        </p:nvSpPr>
        <p:spPr bwMode="auto">
          <a:xfrm>
            <a:off x="2411413" y="1917080"/>
            <a:ext cx="4335462" cy="431800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고전적 관점</a:t>
            </a:r>
          </a:p>
        </p:txBody>
      </p:sp>
      <p:sp>
        <p:nvSpPr>
          <p:cNvPr id="782363" name="AutoShape 27"/>
          <p:cNvSpPr>
            <a:spLocks noChangeArrowheads="1"/>
          </p:cNvSpPr>
          <p:nvPr/>
        </p:nvSpPr>
        <p:spPr bwMode="auto">
          <a:xfrm>
            <a:off x="2411413" y="2637160"/>
            <a:ext cx="4335462" cy="431800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시스템적 관점</a:t>
            </a:r>
          </a:p>
        </p:txBody>
      </p:sp>
      <p:pic>
        <p:nvPicPr>
          <p:cNvPr id="14343" name="Picture 35" descr="NA01135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4221088"/>
            <a:ext cx="3757613" cy="23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2373" name="Oval 37"/>
          <p:cNvSpPr>
            <a:spLocks noChangeArrowheads="1"/>
          </p:cNvSpPr>
          <p:nvPr/>
        </p:nvSpPr>
        <p:spPr bwMode="auto">
          <a:xfrm>
            <a:off x="1692275" y="3489694"/>
            <a:ext cx="3095749" cy="587378"/>
          </a:xfrm>
          <a:prstGeom prst="ellipse">
            <a:avLst/>
          </a:prstGeom>
          <a:solidFill>
            <a:srgbClr val="FFCC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ko-KR" sz="24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● </a:t>
            </a:r>
            <a:r>
              <a:rPr lang="ko-KR" altLang="en-US" sz="24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고전적 접근</a:t>
            </a:r>
          </a:p>
        </p:txBody>
      </p:sp>
      <p:sp>
        <p:nvSpPr>
          <p:cNvPr id="14346" name="Oval 38"/>
          <p:cNvSpPr>
            <a:spLocks noChangeArrowheads="1"/>
          </p:cNvSpPr>
          <p:nvPr/>
        </p:nvSpPr>
        <p:spPr bwMode="auto">
          <a:xfrm>
            <a:off x="4932363" y="4031854"/>
            <a:ext cx="2952005" cy="549274"/>
          </a:xfrm>
          <a:prstGeom prst="ellipse">
            <a:avLst/>
          </a:prstGeom>
          <a:solidFill>
            <a:srgbClr val="D3FBBD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3FBBD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ko-KR" sz="24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● </a:t>
            </a:r>
            <a:r>
              <a:rPr lang="ko-KR" altLang="en-US" sz="24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시스템적 접근</a:t>
            </a:r>
          </a:p>
        </p:txBody>
      </p:sp>
    </p:spTree>
    <p:extLst>
      <p:ext uri="{BB962C8B-B14F-4D97-AF65-F5344CB8AC3E}">
        <p14:creationId xmlns:p14="http://schemas.microsoft.com/office/powerpoint/2010/main" xmlns="" val="3549605776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55" grpId="0" animBg="1"/>
      <p:bldP spid="782363" grpId="0" animBg="1"/>
      <p:bldP spid="7823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60" name="AutoShape 4"/>
          <p:cNvSpPr>
            <a:spLocks noChangeArrowheads="1"/>
          </p:cNvSpPr>
          <p:nvPr/>
        </p:nvSpPr>
        <p:spPr bwMode="gray">
          <a:xfrm>
            <a:off x="1763713" y="1126133"/>
            <a:ext cx="5791200" cy="502667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38100" algn="ctr">
            <a:solidFill>
              <a:srgbClr val="F7D3F4"/>
            </a:solidFill>
            <a:round/>
            <a:headEnd/>
            <a:tailEnd/>
          </a:ln>
          <a:effectLst>
            <a:outerShdw dist="107763" dir="2700000" algn="ctr" rotWithShape="0">
              <a:srgbClr val="C424B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2800" b="1" dirty="0" smtClean="0">
                <a:latin typeface="HY견고딕" pitchFamily="18" charset="-127"/>
                <a:ea typeface="HY견고딕" pitchFamily="18" charset="-127"/>
              </a:rPr>
              <a:t>    </a:t>
            </a:r>
            <a:r>
              <a:rPr lang="ko-KR" altLang="en-US" sz="2800" b="1" dirty="0" smtClean="0">
                <a:latin typeface="HY견고딕" pitchFamily="18" charset="-127"/>
                <a:ea typeface="HY견고딕" pitchFamily="18" charset="-127"/>
              </a:rPr>
              <a:t>커뮤니케이션의 </a:t>
            </a:r>
            <a:r>
              <a:rPr lang="ko-KR" altLang="en-US" sz="2800" b="1" dirty="0">
                <a:latin typeface="HY견고딕" pitchFamily="18" charset="-127"/>
                <a:ea typeface="HY견고딕" pitchFamily="18" charset="-127"/>
              </a:rPr>
              <a:t>유형과 경로</a:t>
            </a:r>
          </a:p>
        </p:txBody>
      </p:sp>
      <p:sp>
        <p:nvSpPr>
          <p:cNvPr id="787467" name="AutoShape 11"/>
          <p:cNvSpPr>
            <a:spLocks noChangeArrowheads="1"/>
          </p:cNvSpPr>
          <p:nvPr/>
        </p:nvSpPr>
        <p:spPr bwMode="auto">
          <a:xfrm>
            <a:off x="2484438" y="1975953"/>
            <a:ext cx="4335462" cy="588951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커뮤니케이션 유형분류 </a:t>
            </a:r>
          </a:p>
        </p:txBody>
      </p:sp>
      <p:sp>
        <p:nvSpPr>
          <p:cNvPr id="787475" name="AutoShape 19"/>
          <p:cNvSpPr>
            <a:spLocks noChangeArrowheads="1"/>
          </p:cNvSpPr>
          <p:nvPr/>
        </p:nvSpPr>
        <p:spPr bwMode="auto">
          <a:xfrm>
            <a:off x="2484438" y="2991996"/>
            <a:ext cx="4335462" cy="581020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kumimoji="0" lang="en-US" altLang="ko-KR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커뮤니케이션 네트워크</a:t>
            </a:r>
          </a:p>
        </p:txBody>
      </p:sp>
      <p:sp>
        <p:nvSpPr>
          <p:cNvPr id="787483" name="AutoShape 27"/>
          <p:cNvSpPr>
            <a:spLocks noChangeArrowheads="1"/>
          </p:cNvSpPr>
          <p:nvPr/>
        </p:nvSpPr>
        <p:spPr bwMode="auto">
          <a:xfrm>
            <a:off x="2484438" y="3934444"/>
            <a:ext cx="4335462" cy="574676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 algn="ctr">
            <a:solidFill>
              <a:schemeClr val="bg1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ko-KR" altLang="en-US" sz="2400" b="1" dirty="0" err="1">
                <a:latin typeface="HY견고딕" pitchFamily="18" charset="-127"/>
                <a:ea typeface="HY견고딕" pitchFamily="18" charset="-127"/>
              </a:rPr>
              <a:t>공식적ㆍ비공식</a:t>
            </a:r>
            <a:r>
              <a:rPr lang="ko-KR" altLang="en-US" sz="2400" b="1" dirty="0">
                <a:latin typeface="HY견고딕" pitchFamily="18" charset="-127"/>
                <a:ea typeface="HY견고딕" pitchFamily="18" charset="-127"/>
              </a:rPr>
              <a:t> 네트워크 </a:t>
            </a:r>
          </a:p>
        </p:txBody>
      </p:sp>
    </p:spTree>
    <p:extLst>
      <p:ext uri="{BB962C8B-B14F-4D97-AF65-F5344CB8AC3E}">
        <p14:creationId xmlns:p14="http://schemas.microsoft.com/office/powerpoint/2010/main" xmlns="" val="19708786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467" grpId="0" animBg="1"/>
      <p:bldP spid="787475" grpId="0" animBg="1"/>
      <p:bldP spid="787483" grpId="0" animBg="1"/>
    </p:bld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1259</Words>
  <Application>Microsoft Office PowerPoint</Application>
  <PresentationFormat>화면 슬라이드 쇼(4:3)</PresentationFormat>
  <Paragraphs>387</Paragraphs>
  <Slides>43</Slides>
  <Notes>20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5" baseType="lpstr">
      <vt:lpstr>2_Office 테마</vt:lpstr>
      <vt:lpstr>클립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Ryu</cp:lastModifiedBy>
  <cp:revision>70</cp:revision>
  <dcterms:created xsi:type="dcterms:W3CDTF">2012-05-11T11:43:35Z</dcterms:created>
  <dcterms:modified xsi:type="dcterms:W3CDTF">2013-10-27T15:04:33Z</dcterms:modified>
</cp:coreProperties>
</file>